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9"/>
  </p:notesMasterIdLst>
  <p:sldIdLst>
    <p:sldId id="263" r:id="rId2"/>
    <p:sldId id="264" r:id="rId3"/>
    <p:sldId id="265" r:id="rId4"/>
    <p:sldId id="266" r:id="rId5"/>
    <p:sldId id="267" r:id="rId6"/>
    <p:sldId id="268" r:id="rId7"/>
    <p:sldId id="269" r:id="rId8"/>
    <p:sldId id="273" r:id="rId9"/>
    <p:sldId id="270" r:id="rId10"/>
    <p:sldId id="272" r:id="rId11"/>
    <p:sldId id="274" r:id="rId12"/>
    <p:sldId id="271" r:id="rId13"/>
    <p:sldId id="275" r:id="rId14"/>
    <p:sldId id="276" r:id="rId15"/>
    <p:sldId id="277" r:id="rId16"/>
    <p:sldId id="278" r:id="rId17"/>
    <p:sldId id="279" r:id="rId18"/>
    <p:sldId id="280" r:id="rId19"/>
    <p:sldId id="281" r:id="rId20"/>
    <p:sldId id="282" r:id="rId21"/>
    <p:sldId id="283" r:id="rId22"/>
    <p:sldId id="284" r:id="rId23"/>
    <p:sldId id="285" r:id="rId24"/>
    <p:sldId id="286" r:id="rId25"/>
    <p:sldId id="287" r:id="rId26"/>
    <p:sldId id="288" r:id="rId27"/>
    <p:sldId id="289"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iccardo di marco" initials="rdm" lastIdx="1" clrIdx="0">
    <p:extLst>
      <p:ext uri="{19B8F6BF-5375-455C-9EA6-DF929625EA0E}">
        <p15:presenceInfo xmlns:p15="http://schemas.microsoft.com/office/powerpoint/2012/main" userId="5bc2f121f2b67888"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CECE8"/>
    <a:srgbClr val="F9DBD2"/>
    <a:srgbClr val="E0804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ile medio 2 - Color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86505" autoAdjust="0"/>
  </p:normalViewPr>
  <p:slideViewPr>
    <p:cSldViewPr snapToGrid="0">
      <p:cViewPr varScale="1">
        <p:scale>
          <a:sx n="64" d="100"/>
          <a:sy n="64" d="100"/>
        </p:scale>
        <p:origin x="978" y="10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 Id="rId8" Type="http://schemas.openxmlformats.org/officeDocument/2006/relationships/slide" Target="slides/slide7.xml"/></Relationships>
</file>

<file path=ppt/diagrams/_rels/data3.xml.rels><?xml version="1.0" encoding="UTF-8" standalone="yes"?>
<Relationships xmlns="http://schemas.openxmlformats.org/package/2006/relationships"><Relationship Id="rId1" Type="http://schemas.openxmlformats.org/officeDocument/2006/relationships/hyperlink" Target="https://en.wikipedia.org/wiki/Cost_reduction" TargetMode="External"/></Relationships>
</file>

<file path=ppt/diagrams/_rels/drawing3.xml.rels><?xml version="1.0" encoding="UTF-8" standalone="yes"?>
<Relationships xmlns="http://schemas.openxmlformats.org/package/2006/relationships"><Relationship Id="rId1" Type="http://schemas.openxmlformats.org/officeDocument/2006/relationships/hyperlink" Target="https://en.wikipedia.org/wiki/Cost_reduction" TargetMode="Externa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5">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6">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1D341F6-029E-416F-830A-36EBF6405649}" type="doc">
      <dgm:prSet loTypeId="urn:microsoft.com/office/officeart/2005/8/layout/cycle6" loCatId="relationship" qsTypeId="urn:microsoft.com/office/officeart/2005/8/quickstyle/simple1" qsCatId="simple" csTypeId="urn:microsoft.com/office/officeart/2005/8/colors/colorful2" csCatId="colorful" phldr="1"/>
      <dgm:spPr/>
      <dgm:t>
        <a:bodyPr/>
        <a:lstStyle/>
        <a:p>
          <a:endParaRPr lang="en-GB"/>
        </a:p>
      </dgm:t>
    </dgm:pt>
    <dgm:pt modelId="{9D938F63-23E4-4C1F-969C-2831C71F0EF0}">
      <dgm:prSet phldrT="[Tekst]" custT="1"/>
      <dgm:spPr/>
      <dgm:t>
        <a:bodyPr/>
        <a:lstStyle/>
        <a:p>
          <a:r>
            <a:rPr lang="pl-PL" sz="1800" dirty="0">
              <a:solidFill>
                <a:schemeClr val="tx1"/>
              </a:solidFill>
            </a:rPr>
            <a:t>Labo cost </a:t>
          </a:r>
          <a:endParaRPr lang="en-GB" sz="1800" dirty="0">
            <a:solidFill>
              <a:schemeClr val="tx1"/>
            </a:solidFill>
          </a:endParaRPr>
        </a:p>
      </dgm:t>
    </dgm:pt>
    <dgm:pt modelId="{31343BED-C3AB-4240-BC04-B2FEDA979A3E}" type="parTrans" cxnId="{257C59EA-B646-4F2A-8EA5-E997D5F4A437}">
      <dgm:prSet/>
      <dgm:spPr/>
      <dgm:t>
        <a:bodyPr/>
        <a:lstStyle/>
        <a:p>
          <a:endParaRPr lang="en-GB" sz="1800">
            <a:solidFill>
              <a:schemeClr val="tx1"/>
            </a:solidFill>
          </a:endParaRPr>
        </a:p>
      </dgm:t>
    </dgm:pt>
    <dgm:pt modelId="{0EA14ABD-2967-4EBD-8201-0512AC3AE4AF}" type="sibTrans" cxnId="{257C59EA-B646-4F2A-8EA5-E997D5F4A437}">
      <dgm:prSet/>
      <dgm:spPr/>
      <dgm:t>
        <a:bodyPr/>
        <a:lstStyle/>
        <a:p>
          <a:endParaRPr lang="en-GB" sz="1800" dirty="0">
            <a:solidFill>
              <a:schemeClr val="tx1"/>
            </a:solidFill>
          </a:endParaRPr>
        </a:p>
      </dgm:t>
    </dgm:pt>
    <dgm:pt modelId="{E652715F-292D-4E8D-9831-B9A2093AF6BA}">
      <dgm:prSet phldrT="[Tekst]" custT="1"/>
      <dgm:spPr/>
      <dgm:t>
        <a:bodyPr/>
        <a:lstStyle/>
        <a:p>
          <a:r>
            <a:rPr lang="pl-PL" sz="1800" dirty="0">
              <a:solidFill>
                <a:schemeClr val="tx1"/>
              </a:solidFill>
            </a:rPr>
            <a:t>Regulations </a:t>
          </a:r>
          <a:endParaRPr lang="en-GB" sz="1800" dirty="0">
            <a:solidFill>
              <a:schemeClr val="tx1"/>
            </a:solidFill>
          </a:endParaRPr>
        </a:p>
      </dgm:t>
    </dgm:pt>
    <dgm:pt modelId="{96CD52AD-117F-46F2-A5CA-C5DD9C40D1AE}" type="parTrans" cxnId="{E26E90F3-749F-4289-8545-9B11D2077B89}">
      <dgm:prSet/>
      <dgm:spPr/>
      <dgm:t>
        <a:bodyPr/>
        <a:lstStyle/>
        <a:p>
          <a:endParaRPr lang="en-GB" sz="1800">
            <a:solidFill>
              <a:schemeClr val="tx1"/>
            </a:solidFill>
          </a:endParaRPr>
        </a:p>
      </dgm:t>
    </dgm:pt>
    <dgm:pt modelId="{E895E85A-C303-4504-AA2F-0397FB33E18F}" type="sibTrans" cxnId="{E26E90F3-749F-4289-8545-9B11D2077B89}">
      <dgm:prSet/>
      <dgm:spPr/>
      <dgm:t>
        <a:bodyPr/>
        <a:lstStyle/>
        <a:p>
          <a:endParaRPr lang="en-GB" sz="1800" dirty="0">
            <a:solidFill>
              <a:schemeClr val="tx1"/>
            </a:solidFill>
          </a:endParaRPr>
        </a:p>
      </dgm:t>
    </dgm:pt>
    <dgm:pt modelId="{EB3653C2-FD5F-4C75-939C-DACED710E2A2}">
      <dgm:prSet phldrT="[Tekst]" custT="1"/>
      <dgm:spPr/>
      <dgm:t>
        <a:bodyPr/>
        <a:lstStyle/>
        <a:p>
          <a:r>
            <a:rPr lang="pl-PL" sz="1800" dirty="0">
              <a:solidFill>
                <a:schemeClr val="tx1"/>
              </a:solidFill>
            </a:rPr>
            <a:t>A</a:t>
          </a:r>
          <a:r>
            <a:rPr lang="en-US" sz="1800" dirty="0">
              <a:solidFill>
                <a:schemeClr val="tx1"/>
              </a:solidFill>
            </a:rPr>
            <a:t>ccess to financing sources</a:t>
          </a:r>
          <a:endParaRPr lang="en-GB" sz="1800" dirty="0">
            <a:solidFill>
              <a:schemeClr val="tx1"/>
            </a:solidFill>
          </a:endParaRPr>
        </a:p>
      </dgm:t>
    </dgm:pt>
    <dgm:pt modelId="{1E6047EC-5442-42F6-9772-54100A4D7184}" type="parTrans" cxnId="{D991E44C-7D3D-41A3-B7BA-F6981B70762F}">
      <dgm:prSet/>
      <dgm:spPr/>
      <dgm:t>
        <a:bodyPr/>
        <a:lstStyle/>
        <a:p>
          <a:endParaRPr lang="en-GB" sz="1800">
            <a:solidFill>
              <a:schemeClr val="tx1"/>
            </a:solidFill>
          </a:endParaRPr>
        </a:p>
      </dgm:t>
    </dgm:pt>
    <dgm:pt modelId="{D7E0D5FD-74FE-42F9-98AD-8E806EA00990}" type="sibTrans" cxnId="{D991E44C-7D3D-41A3-B7BA-F6981B70762F}">
      <dgm:prSet/>
      <dgm:spPr/>
      <dgm:t>
        <a:bodyPr/>
        <a:lstStyle/>
        <a:p>
          <a:endParaRPr lang="en-GB" sz="1800" dirty="0">
            <a:solidFill>
              <a:schemeClr val="tx1"/>
            </a:solidFill>
          </a:endParaRPr>
        </a:p>
      </dgm:t>
    </dgm:pt>
    <dgm:pt modelId="{9E7338C0-DA6C-4057-A32F-E8C92C1BDCEE}">
      <dgm:prSet phldrT="[Tekst]" custT="1"/>
      <dgm:spPr/>
      <dgm:t>
        <a:bodyPr/>
        <a:lstStyle/>
        <a:p>
          <a:r>
            <a:rPr lang="pl-PL" sz="1800" dirty="0">
              <a:solidFill>
                <a:schemeClr val="tx1"/>
              </a:solidFill>
            </a:rPr>
            <a:t>Tax system </a:t>
          </a:r>
          <a:endParaRPr lang="en-GB" sz="1800" dirty="0">
            <a:solidFill>
              <a:schemeClr val="tx1"/>
            </a:solidFill>
          </a:endParaRPr>
        </a:p>
      </dgm:t>
    </dgm:pt>
    <dgm:pt modelId="{BB3903CB-F35D-4D12-A61E-DC1A25DE1012}" type="parTrans" cxnId="{EEB7ED78-A19D-4B2E-93DF-4D696F4C1268}">
      <dgm:prSet/>
      <dgm:spPr/>
      <dgm:t>
        <a:bodyPr/>
        <a:lstStyle/>
        <a:p>
          <a:endParaRPr lang="en-GB" sz="1800">
            <a:solidFill>
              <a:schemeClr val="tx1"/>
            </a:solidFill>
          </a:endParaRPr>
        </a:p>
      </dgm:t>
    </dgm:pt>
    <dgm:pt modelId="{182B0A58-CF16-419B-8C49-1894A2FF2D65}" type="sibTrans" cxnId="{EEB7ED78-A19D-4B2E-93DF-4D696F4C1268}">
      <dgm:prSet/>
      <dgm:spPr/>
      <dgm:t>
        <a:bodyPr/>
        <a:lstStyle/>
        <a:p>
          <a:endParaRPr lang="en-GB" sz="1800" dirty="0">
            <a:solidFill>
              <a:schemeClr val="tx1"/>
            </a:solidFill>
          </a:endParaRPr>
        </a:p>
      </dgm:t>
    </dgm:pt>
    <dgm:pt modelId="{E6037610-2311-4C43-97AD-2F98FE239AE8}">
      <dgm:prSet phldrT="[Tekst]" custT="1"/>
      <dgm:spPr/>
      <dgm:t>
        <a:bodyPr/>
        <a:lstStyle/>
        <a:p>
          <a:r>
            <a:rPr lang="pl-PL" sz="1800" dirty="0">
              <a:solidFill>
                <a:schemeClr val="tx1"/>
              </a:solidFill>
            </a:rPr>
            <a:t>Law </a:t>
          </a:r>
          <a:endParaRPr lang="en-GB" sz="1800" dirty="0">
            <a:solidFill>
              <a:schemeClr val="tx1"/>
            </a:solidFill>
          </a:endParaRPr>
        </a:p>
      </dgm:t>
    </dgm:pt>
    <dgm:pt modelId="{5C885CE7-50A4-4E88-A169-4ED1E8112BC8}" type="parTrans" cxnId="{C5929C4E-9076-4BF5-8155-5302A426D725}">
      <dgm:prSet/>
      <dgm:spPr/>
      <dgm:t>
        <a:bodyPr/>
        <a:lstStyle/>
        <a:p>
          <a:endParaRPr lang="en-GB" sz="1800">
            <a:solidFill>
              <a:schemeClr val="tx1"/>
            </a:solidFill>
          </a:endParaRPr>
        </a:p>
      </dgm:t>
    </dgm:pt>
    <dgm:pt modelId="{248150ED-9467-4F33-B9DB-F895A730CE3F}" type="sibTrans" cxnId="{C5929C4E-9076-4BF5-8155-5302A426D725}">
      <dgm:prSet/>
      <dgm:spPr/>
      <dgm:t>
        <a:bodyPr/>
        <a:lstStyle/>
        <a:p>
          <a:endParaRPr lang="en-GB" sz="1800" dirty="0">
            <a:solidFill>
              <a:schemeClr val="tx1"/>
            </a:solidFill>
          </a:endParaRPr>
        </a:p>
      </dgm:t>
    </dgm:pt>
    <dgm:pt modelId="{75898446-AA1D-4C2E-B61D-D3E27AE29D41}">
      <dgm:prSet custT="1"/>
      <dgm:spPr/>
      <dgm:t>
        <a:bodyPr/>
        <a:lstStyle/>
        <a:p>
          <a:r>
            <a:rPr lang="en-US" sz="1800" dirty="0">
              <a:solidFill>
                <a:schemeClr val="tx1"/>
              </a:solidFill>
            </a:rPr>
            <a:t>Administrative procedures </a:t>
          </a:r>
          <a:endParaRPr lang="en-GB" sz="1800" dirty="0">
            <a:solidFill>
              <a:schemeClr val="tx1"/>
            </a:solidFill>
          </a:endParaRPr>
        </a:p>
      </dgm:t>
    </dgm:pt>
    <dgm:pt modelId="{7B400360-F43C-4961-9B52-B33FEAEDDFA9}" type="parTrans" cxnId="{9B76A371-8974-42A0-A664-6F0BC8111AA5}">
      <dgm:prSet/>
      <dgm:spPr/>
      <dgm:t>
        <a:bodyPr/>
        <a:lstStyle/>
        <a:p>
          <a:endParaRPr lang="en-GB" sz="1800">
            <a:solidFill>
              <a:schemeClr val="tx1"/>
            </a:solidFill>
          </a:endParaRPr>
        </a:p>
      </dgm:t>
    </dgm:pt>
    <dgm:pt modelId="{3D860BF2-226C-499C-B1C1-9CF8FD9EBEFD}" type="sibTrans" cxnId="{9B76A371-8974-42A0-A664-6F0BC8111AA5}">
      <dgm:prSet/>
      <dgm:spPr/>
      <dgm:t>
        <a:bodyPr/>
        <a:lstStyle/>
        <a:p>
          <a:endParaRPr lang="en-GB" sz="1800" dirty="0">
            <a:solidFill>
              <a:schemeClr val="tx1"/>
            </a:solidFill>
          </a:endParaRPr>
        </a:p>
      </dgm:t>
    </dgm:pt>
    <dgm:pt modelId="{9B9D43F2-7359-4B66-B09A-BA8FE590E17D}">
      <dgm:prSet custT="1"/>
      <dgm:spPr/>
      <dgm:t>
        <a:bodyPr/>
        <a:lstStyle/>
        <a:p>
          <a:r>
            <a:rPr lang="en-US" sz="1800" dirty="0">
              <a:solidFill>
                <a:schemeClr val="tx1"/>
              </a:solidFill>
            </a:rPr>
            <a:t>Gray market</a:t>
          </a:r>
          <a:endParaRPr lang="en-GB" sz="1800" dirty="0">
            <a:solidFill>
              <a:schemeClr val="tx1"/>
            </a:solidFill>
          </a:endParaRPr>
        </a:p>
      </dgm:t>
    </dgm:pt>
    <dgm:pt modelId="{7577A761-17BC-433C-A4BF-5139C2EACF18}" type="parTrans" cxnId="{1BF80B9C-BCF5-43D0-B78D-4AA7C6831C39}">
      <dgm:prSet/>
      <dgm:spPr/>
      <dgm:t>
        <a:bodyPr/>
        <a:lstStyle/>
        <a:p>
          <a:endParaRPr lang="en-GB" sz="1800">
            <a:solidFill>
              <a:schemeClr val="tx1"/>
            </a:solidFill>
          </a:endParaRPr>
        </a:p>
      </dgm:t>
    </dgm:pt>
    <dgm:pt modelId="{C16A5261-1AB6-41E1-AF88-9DC8FB7D1426}" type="sibTrans" cxnId="{1BF80B9C-BCF5-43D0-B78D-4AA7C6831C39}">
      <dgm:prSet/>
      <dgm:spPr/>
      <dgm:t>
        <a:bodyPr/>
        <a:lstStyle/>
        <a:p>
          <a:endParaRPr lang="en-GB" sz="1800" dirty="0">
            <a:solidFill>
              <a:schemeClr val="tx1"/>
            </a:solidFill>
          </a:endParaRPr>
        </a:p>
      </dgm:t>
    </dgm:pt>
    <dgm:pt modelId="{030BC130-25AA-46B8-A044-DA7A7D5A0D12}" type="pres">
      <dgm:prSet presAssocID="{C1D341F6-029E-416F-830A-36EBF6405649}" presName="cycle" presStyleCnt="0">
        <dgm:presLayoutVars>
          <dgm:dir/>
          <dgm:resizeHandles val="exact"/>
        </dgm:presLayoutVars>
      </dgm:prSet>
      <dgm:spPr/>
      <dgm:t>
        <a:bodyPr/>
        <a:lstStyle/>
        <a:p>
          <a:endParaRPr lang="it-IT"/>
        </a:p>
      </dgm:t>
    </dgm:pt>
    <dgm:pt modelId="{8CDAF904-457B-40C1-B0C1-0F58320D53E9}" type="pres">
      <dgm:prSet presAssocID="{9D938F63-23E4-4C1F-969C-2831C71F0EF0}" presName="node" presStyleLbl="node1" presStyleIdx="0" presStyleCnt="7" custScaleX="128874" custScaleY="120240">
        <dgm:presLayoutVars>
          <dgm:bulletEnabled val="1"/>
        </dgm:presLayoutVars>
      </dgm:prSet>
      <dgm:spPr/>
      <dgm:t>
        <a:bodyPr/>
        <a:lstStyle/>
        <a:p>
          <a:endParaRPr lang="it-IT"/>
        </a:p>
      </dgm:t>
    </dgm:pt>
    <dgm:pt modelId="{3181E4E5-8A54-4E34-B87D-E05FBB1C4314}" type="pres">
      <dgm:prSet presAssocID="{9D938F63-23E4-4C1F-969C-2831C71F0EF0}" presName="spNode" presStyleCnt="0"/>
      <dgm:spPr/>
    </dgm:pt>
    <dgm:pt modelId="{6526D9D6-4C34-4735-AB45-5CB116DE06EF}" type="pres">
      <dgm:prSet presAssocID="{0EA14ABD-2967-4EBD-8201-0512AC3AE4AF}" presName="sibTrans" presStyleLbl="sibTrans1D1" presStyleIdx="0" presStyleCnt="7"/>
      <dgm:spPr/>
      <dgm:t>
        <a:bodyPr/>
        <a:lstStyle/>
        <a:p>
          <a:endParaRPr lang="it-IT"/>
        </a:p>
      </dgm:t>
    </dgm:pt>
    <dgm:pt modelId="{4A5C4E9E-EBCE-452A-BA27-CC748581C579}" type="pres">
      <dgm:prSet presAssocID="{E652715F-292D-4E8D-9831-B9A2093AF6BA}" presName="node" presStyleLbl="node1" presStyleIdx="1" presStyleCnt="7" custScaleX="138906" custScaleY="120678">
        <dgm:presLayoutVars>
          <dgm:bulletEnabled val="1"/>
        </dgm:presLayoutVars>
      </dgm:prSet>
      <dgm:spPr/>
      <dgm:t>
        <a:bodyPr/>
        <a:lstStyle/>
        <a:p>
          <a:endParaRPr lang="it-IT"/>
        </a:p>
      </dgm:t>
    </dgm:pt>
    <dgm:pt modelId="{6BA4DE77-D451-4A72-AB68-188FDC586507}" type="pres">
      <dgm:prSet presAssocID="{E652715F-292D-4E8D-9831-B9A2093AF6BA}" presName="spNode" presStyleCnt="0"/>
      <dgm:spPr/>
    </dgm:pt>
    <dgm:pt modelId="{B694DE40-62E8-49F2-A4B6-CE16E7E9AF0D}" type="pres">
      <dgm:prSet presAssocID="{E895E85A-C303-4504-AA2F-0397FB33E18F}" presName="sibTrans" presStyleLbl="sibTrans1D1" presStyleIdx="1" presStyleCnt="7"/>
      <dgm:spPr/>
      <dgm:t>
        <a:bodyPr/>
        <a:lstStyle/>
        <a:p>
          <a:endParaRPr lang="it-IT"/>
        </a:p>
      </dgm:t>
    </dgm:pt>
    <dgm:pt modelId="{EB40327C-65FC-4F1A-B74D-0C6BBF2D9EBE}" type="pres">
      <dgm:prSet presAssocID="{EB3653C2-FD5F-4C75-939C-DACED710E2A2}" presName="node" presStyleLbl="node1" presStyleIdx="2" presStyleCnt="7" custScaleX="139093" custScaleY="112192">
        <dgm:presLayoutVars>
          <dgm:bulletEnabled val="1"/>
        </dgm:presLayoutVars>
      </dgm:prSet>
      <dgm:spPr/>
      <dgm:t>
        <a:bodyPr/>
        <a:lstStyle/>
        <a:p>
          <a:endParaRPr lang="it-IT"/>
        </a:p>
      </dgm:t>
    </dgm:pt>
    <dgm:pt modelId="{B3FAD2D9-CDB6-49AF-8F75-38E297F425E9}" type="pres">
      <dgm:prSet presAssocID="{EB3653C2-FD5F-4C75-939C-DACED710E2A2}" presName="spNode" presStyleCnt="0"/>
      <dgm:spPr/>
    </dgm:pt>
    <dgm:pt modelId="{9D76E667-C7C7-46AA-9142-A13A03A894C1}" type="pres">
      <dgm:prSet presAssocID="{D7E0D5FD-74FE-42F9-98AD-8E806EA00990}" presName="sibTrans" presStyleLbl="sibTrans1D1" presStyleIdx="2" presStyleCnt="7"/>
      <dgm:spPr/>
      <dgm:t>
        <a:bodyPr/>
        <a:lstStyle/>
        <a:p>
          <a:endParaRPr lang="it-IT"/>
        </a:p>
      </dgm:t>
    </dgm:pt>
    <dgm:pt modelId="{111C4770-6C06-4241-AE49-F49D9D5B3FF2}" type="pres">
      <dgm:prSet presAssocID="{9E7338C0-DA6C-4057-A32F-E8C92C1BDCEE}" presName="node" presStyleLbl="node1" presStyleIdx="3" presStyleCnt="7" custScaleX="131016" custScaleY="127529">
        <dgm:presLayoutVars>
          <dgm:bulletEnabled val="1"/>
        </dgm:presLayoutVars>
      </dgm:prSet>
      <dgm:spPr/>
      <dgm:t>
        <a:bodyPr/>
        <a:lstStyle/>
        <a:p>
          <a:endParaRPr lang="it-IT"/>
        </a:p>
      </dgm:t>
    </dgm:pt>
    <dgm:pt modelId="{400777E6-5DC8-4313-84AD-2393C739BEDD}" type="pres">
      <dgm:prSet presAssocID="{9E7338C0-DA6C-4057-A32F-E8C92C1BDCEE}" presName="spNode" presStyleCnt="0"/>
      <dgm:spPr/>
    </dgm:pt>
    <dgm:pt modelId="{2D3E3D31-A2E0-4F29-A0D7-832F97E176F9}" type="pres">
      <dgm:prSet presAssocID="{182B0A58-CF16-419B-8C49-1894A2FF2D65}" presName="sibTrans" presStyleLbl="sibTrans1D1" presStyleIdx="3" presStyleCnt="7"/>
      <dgm:spPr/>
      <dgm:t>
        <a:bodyPr/>
        <a:lstStyle/>
        <a:p>
          <a:endParaRPr lang="it-IT"/>
        </a:p>
      </dgm:t>
    </dgm:pt>
    <dgm:pt modelId="{1A5016C0-584B-4D72-B713-2B284E9D4F21}" type="pres">
      <dgm:prSet presAssocID="{9B9D43F2-7359-4B66-B09A-BA8FE590E17D}" presName="node" presStyleLbl="node1" presStyleIdx="4" presStyleCnt="7" custScaleX="130670" custScaleY="116595">
        <dgm:presLayoutVars>
          <dgm:bulletEnabled val="1"/>
        </dgm:presLayoutVars>
      </dgm:prSet>
      <dgm:spPr/>
      <dgm:t>
        <a:bodyPr/>
        <a:lstStyle/>
        <a:p>
          <a:endParaRPr lang="it-IT"/>
        </a:p>
      </dgm:t>
    </dgm:pt>
    <dgm:pt modelId="{E81F6A3D-B87A-495E-87CC-4DD53A2E0B66}" type="pres">
      <dgm:prSet presAssocID="{9B9D43F2-7359-4B66-B09A-BA8FE590E17D}" presName="spNode" presStyleCnt="0"/>
      <dgm:spPr/>
    </dgm:pt>
    <dgm:pt modelId="{44B9CD9E-6ADA-4054-93C6-F40A14222BA4}" type="pres">
      <dgm:prSet presAssocID="{C16A5261-1AB6-41E1-AF88-9DC8FB7D1426}" presName="sibTrans" presStyleLbl="sibTrans1D1" presStyleIdx="4" presStyleCnt="7"/>
      <dgm:spPr/>
      <dgm:t>
        <a:bodyPr/>
        <a:lstStyle/>
        <a:p>
          <a:endParaRPr lang="it-IT"/>
        </a:p>
      </dgm:t>
    </dgm:pt>
    <dgm:pt modelId="{C64C1D98-CD64-4278-917B-79B284EA4DA0}" type="pres">
      <dgm:prSet presAssocID="{75898446-AA1D-4C2E-B61D-D3E27AE29D41}" presName="node" presStyleLbl="node1" presStyleIdx="5" presStyleCnt="7" custScaleX="140588" custScaleY="130806">
        <dgm:presLayoutVars>
          <dgm:bulletEnabled val="1"/>
        </dgm:presLayoutVars>
      </dgm:prSet>
      <dgm:spPr/>
      <dgm:t>
        <a:bodyPr/>
        <a:lstStyle/>
        <a:p>
          <a:endParaRPr lang="it-IT"/>
        </a:p>
      </dgm:t>
    </dgm:pt>
    <dgm:pt modelId="{FE5DA40B-5295-4C4F-8400-76D254C75DC6}" type="pres">
      <dgm:prSet presAssocID="{75898446-AA1D-4C2E-B61D-D3E27AE29D41}" presName="spNode" presStyleCnt="0"/>
      <dgm:spPr/>
    </dgm:pt>
    <dgm:pt modelId="{73BA67BC-3E38-418E-B3EA-AAAEBCF3C77F}" type="pres">
      <dgm:prSet presAssocID="{3D860BF2-226C-499C-B1C1-9CF8FD9EBEFD}" presName="sibTrans" presStyleLbl="sibTrans1D1" presStyleIdx="5" presStyleCnt="7"/>
      <dgm:spPr/>
      <dgm:t>
        <a:bodyPr/>
        <a:lstStyle/>
        <a:p>
          <a:endParaRPr lang="it-IT"/>
        </a:p>
      </dgm:t>
    </dgm:pt>
    <dgm:pt modelId="{1A30407D-DA95-4A71-B334-CC1FE57413BA}" type="pres">
      <dgm:prSet presAssocID="{E6037610-2311-4C43-97AD-2F98FE239AE8}" presName="node" presStyleLbl="node1" presStyleIdx="6" presStyleCnt="7">
        <dgm:presLayoutVars>
          <dgm:bulletEnabled val="1"/>
        </dgm:presLayoutVars>
      </dgm:prSet>
      <dgm:spPr/>
      <dgm:t>
        <a:bodyPr/>
        <a:lstStyle/>
        <a:p>
          <a:endParaRPr lang="it-IT"/>
        </a:p>
      </dgm:t>
    </dgm:pt>
    <dgm:pt modelId="{469E7805-F435-4DDA-B3DF-2DE977223EEE}" type="pres">
      <dgm:prSet presAssocID="{E6037610-2311-4C43-97AD-2F98FE239AE8}" presName="spNode" presStyleCnt="0"/>
      <dgm:spPr/>
    </dgm:pt>
    <dgm:pt modelId="{F302DCEB-6009-4C85-AC0E-02E68A2D9EFA}" type="pres">
      <dgm:prSet presAssocID="{248150ED-9467-4F33-B9DB-F895A730CE3F}" presName="sibTrans" presStyleLbl="sibTrans1D1" presStyleIdx="6" presStyleCnt="7"/>
      <dgm:spPr/>
      <dgm:t>
        <a:bodyPr/>
        <a:lstStyle/>
        <a:p>
          <a:endParaRPr lang="it-IT"/>
        </a:p>
      </dgm:t>
    </dgm:pt>
  </dgm:ptLst>
  <dgm:cxnLst>
    <dgm:cxn modelId="{1BF80B9C-BCF5-43D0-B78D-4AA7C6831C39}" srcId="{C1D341F6-029E-416F-830A-36EBF6405649}" destId="{9B9D43F2-7359-4B66-B09A-BA8FE590E17D}" srcOrd="4" destOrd="0" parTransId="{7577A761-17BC-433C-A4BF-5139C2EACF18}" sibTransId="{C16A5261-1AB6-41E1-AF88-9DC8FB7D1426}"/>
    <dgm:cxn modelId="{F57132A9-3934-4F43-A02F-1AFD0A23B287}" type="presOf" srcId="{C1D341F6-029E-416F-830A-36EBF6405649}" destId="{030BC130-25AA-46B8-A044-DA7A7D5A0D12}" srcOrd="0" destOrd="0" presId="urn:microsoft.com/office/officeart/2005/8/layout/cycle6"/>
    <dgm:cxn modelId="{FB4E190E-502F-4DEF-9C81-06CBFFE24809}" type="presOf" srcId="{9D938F63-23E4-4C1F-969C-2831C71F0EF0}" destId="{8CDAF904-457B-40C1-B0C1-0F58320D53E9}" srcOrd="0" destOrd="0" presId="urn:microsoft.com/office/officeart/2005/8/layout/cycle6"/>
    <dgm:cxn modelId="{CF0E38BE-2EB7-4622-866F-E486667D272A}" type="presOf" srcId="{9B9D43F2-7359-4B66-B09A-BA8FE590E17D}" destId="{1A5016C0-584B-4D72-B713-2B284E9D4F21}" srcOrd="0" destOrd="0" presId="urn:microsoft.com/office/officeart/2005/8/layout/cycle6"/>
    <dgm:cxn modelId="{3926D5C4-35F4-4EC0-A6B7-056FE4A2ECEA}" type="presOf" srcId="{182B0A58-CF16-419B-8C49-1894A2FF2D65}" destId="{2D3E3D31-A2E0-4F29-A0D7-832F97E176F9}" srcOrd="0" destOrd="0" presId="urn:microsoft.com/office/officeart/2005/8/layout/cycle6"/>
    <dgm:cxn modelId="{E26E90F3-749F-4289-8545-9B11D2077B89}" srcId="{C1D341F6-029E-416F-830A-36EBF6405649}" destId="{E652715F-292D-4E8D-9831-B9A2093AF6BA}" srcOrd="1" destOrd="0" parTransId="{96CD52AD-117F-46F2-A5CA-C5DD9C40D1AE}" sibTransId="{E895E85A-C303-4504-AA2F-0397FB33E18F}"/>
    <dgm:cxn modelId="{2642D2EA-879B-4107-8ADE-0FEB9433561A}" type="presOf" srcId="{E6037610-2311-4C43-97AD-2F98FE239AE8}" destId="{1A30407D-DA95-4A71-B334-CC1FE57413BA}" srcOrd="0" destOrd="0" presId="urn:microsoft.com/office/officeart/2005/8/layout/cycle6"/>
    <dgm:cxn modelId="{9B76A371-8974-42A0-A664-6F0BC8111AA5}" srcId="{C1D341F6-029E-416F-830A-36EBF6405649}" destId="{75898446-AA1D-4C2E-B61D-D3E27AE29D41}" srcOrd="5" destOrd="0" parTransId="{7B400360-F43C-4961-9B52-B33FEAEDDFA9}" sibTransId="{3D860BF2-226C-499C-B1C1-9CF8FD9EBEFD}"/>
    <dgm:cxn modelId="{257C59EA-B646-4F2A-8EA5-E997D5F4A437}" srcId="{C1D341F6-029E-416F-830A-36EBF6405649}" destId="{9D938F63-23E4-4C1F-969C-2831C71F0EF0}" srcOrd="0" destOrd="0" parTransId="{31343BED-C3AB-4240-BC04-B2FEDA979A3E}" sibTransId="{0EA14ABD-2967-4EBD-8201-0512AC3AE4AF}"/>
    <dgm:cxn modelId="{495A132C-0255-4435-870A-85D1FBCF465F}" type="presOf" srcId="{75898446-AA1D-4C2E-B61D-D3E27AE29D41}" destId="{C64C1D98-CD64-4278-917B-79B284EA4DA0}" srcOrd="0" destOrd="0" presId="urn:microsoft.com/office/officeart/2005/8/layout/cycle6"/>
    <dgm:cxn modelId="{C5DFDB88-CA8E-469D-9F67-8438A696DDCC}" type="presOf" srcId="{C16A5261-1AB6-41E1-AF88-9DC8FB7D1426}" destId="{44B9CD9E-6ADA-4054-93C6-F40A14222BA4}" srcOrd="0" destOrd="0" presId="urn:microsoft.com/office/officeart/2005/8/layout/cycle6"/>
    <dgm:cxn modelId="{25DE21D7-C782-4293-AE47-AAAD50A6D9E4}" type="presOf" srcId="{D7E0D5FD-74FE-42F9-98AD-8E806EA00990}" destId="{9D76E667-C7C7-46AA-9142-A13A03A894C1}" srcOrd="0" destOrd="0" presId="urn:microsoft.com/office/officeart/2005/8/layout/cycle6"/>
    <dgm:cxn modelId="{0336196A-6B76-48A2-9C87-20A0E5BC6A5D}" type="presOf" srcId="{9E7338C0-DA6C-4057-A32F-E8C92C1BDCEE}" destId="{111C4770-6C06-4241-AE49-F49D9D5B3FF2}" srcOrd="0" destOrd="0" presId="urn:microsoft.com/office/officeart/2005/8/layout/cycle6"/>
    <dgm:cxn modelId="{EEB7ED78-A19D-4B2E-93DF-4D696F4C1268}" srcId="{C1D341F6-029E-416F-830A-36EBF6405649}" destId="{9E7338C0-DA6C-4057-A32F-E8C92C1BDCEE}" srcOrd="3" destOrd="0" parTransId="{BB3903CB-F35D-4D12-A61E-DC1A25DE1012}" sibTransId="{182B0A58-CF16-419B-8C49-1894A2FF2D65}"/>
    <dgm:cxn modelId="{DCF9070C-AC32-4760-A7D4-013F9E7C1AD6}" type="presOf" srcId="{E895E85A-C303-4504-AA2F-0397FB33E18F}" destId="{B694DE40-62E8-49F2-A4B6-CE16E7E9AF0D}" srcOrd="0" destOrd="0" presId="urn:microsoft.com/office/officeart/2005/8/layout/cycle6"/>
    <dgm:cxn modelId="{187E9795-E00F-4792-B4FD-DDBC57C4F35A}" type="presOf" srcId="{EB3653C2-FD5F-4C75-939C-DACED710E2A2}" destId="{EB40327C-65FC-4F1A-B74D-0C6BBF2D9EBE}" srcOrd="0" destOrd="0" presId="urn:microsoft.com/office/officeart/2005/8/layout/cycle6"/>
    <dgm:cxn modelId="{AA7C640D-D7EA-4F4B-A2E6-9C4EA997953D}" type="presOf" srcId="{E652715F-292D-4E8D-9831-B9A2093AF6BA}" destId="{4A5C4E9E-EBCE-452A-BA27-CC748581C579}" srcOrd="0" destOrd="0" presId="urn:microsoft.com/office/officeart/2005/8/layout/cycle6"/>
    <dgm:cxn modelId="{C5929C4E-9076-4BF5-8155-5302A426D725}" srcId="{C1D341F6-029E-416F-830A-36EBF6405649}" destId="{E6037610-2311-4C43-97AD-2F98FE239AE8}" srcOrd="6" destOrd="0" parTransId="{5C885CE7-50A4-4E88-A169-4ED1E8112BC8}" sibTransId="{248150ED-9467-4F33-B9DB-F895A730CE3F}"/>
    <dgm:cxn modelId="{A79843D4-4141-44F9-8E96-48F7A94CAA52}" type="presOf" srcId="{0EA14ABD-2967-4EBD-8201-0512AC3AE4AF}" destId="{6526D9D6-4C34-4735-AB45-5CB116DE06EF}" srcOrd="0" destOrd="0" presId="urn:microsoft.com/office/officeart/2005/8/layout/cycle6"/>
    <dgm:cxn modelId="{A5EADE21-B320-4AC3-9C62-BE86417705B8}" type="presOf" srcId="{248150ED-9467-4F33-B9DB-F895A730CE3F}" destId="{F302DCEB-6009-4C85-AC0E-02E68A2D9EFA}" srcOrd="0" destOrd="0" presId="urn:microsoft.com/office/officeart/2005/8/layout/cycle6"/>
    <dgm:cxn modelId="{1C40C951-5FA4-44C4-864F-607937734A9C}" type="presOf" srcId="{3D860BF2-226C-499C-B1C1-9CF8FD9EBEFD}" destId="{73BA67BC-3E38-418E-B3EA-AAAEBCF3C77F}" srcOrd="0" destOrd="0" presId="urn:microsoft.com/office/officeart/2005/8/layout/cycle6"/>
    <dgm:cxn modelId="{D991E44C-7D3D-41A3-B7BA-F6981B70762F}" srcId="{C1D341F6-029E-416F-830A-36EBF6405649}" destId="{EB3653C2-FD5F-4C75-939C-DACED710E2A2}" srcOrd="2" destOrd="0" parTransId="{1E6047EC-5442-42F6-9772-54100A4D7184}" sibTransId="{D7E0D5FD-74FE-42F9-98AD-8E806EA00990}"/>
    <dgm:cxn modelId="{DC8EFB24-163D-49C9-B00E-4C7646747694}" type="presParOf" srcId="{030BC130-25AA-46B8-A044-DA7A7D5A0D12}" destId="{8CDAF904-457B-40C1-B0C1-0F58320D53E9}" srcOrd="0" destOrd="0" presId="urn:microsoft.com/office/officeart/2005/8/layout/cycle6"/>
    <dgm:cxn modelId="{C600FC3F-01AA-4F02-A93A-F2B94CE3A16A}" type="presParOf" srcId="{030BC130-25AA-46B8-A044-DA7A7D5A0D12}" destId="{3181E4E5-8A54-4E34-B87D-E05FBB1C4314}" srcOrd="1" destOrd="0" presId="urn:microsoft.com/office/officeart/2005/8/layout/cycle6"/>
    <dgm:cxn modelId="{EA0778D9-B11A-43AF-8A40-ED8D0AD7DECA}" type="presParOf" srcId="{030BC130-25AA-46B8-A044-DA7A7D5A0D12}" destId="{6526D9D6-4C34-4735-AB45-5CB116DE06EF}" srcOrd="2" destOrd="0" presId="urn:microsoft.com/office/officeart/2005/8/layout/cycle6"/>
    <dgm:cxn modelId="{798466BF-7CBE-4A50-BCCF-B75B6F98A849}" type="presParOf" srcId="{030BC130-25AA-46B8-A044-DA7A7D5A0D12}" destId="{4A5C4E9E-EBCE-452A-BA27-CC748581C579}" srcOrd="3" destOrd="0" presId="urn:microsoft.com/office/officeart/2005/8/layout/cycle6"/>
    <dgm:cxn modelId="{49B97638-C726-46FE-B970-ABCAE15FB831}" type="presParOf" srcId="{030BC130-25AA-46B8-A044-DA7A7D5A0D12}" destId="{6BA4DE77-D451-4A72-AB68-188FDC586507}" srcOrd="4" destOrd="0" presId="urn:microsoft.com/office/officeart/2005/8/layout/cycle6"/>
    <dgm:cxn modelId="{3B3CE4B2-37BB-4D3D-A444-93F76F08748E}" type="presParOf" srcId="{030BC130-25AA-46B8-A044-DA7A7D5A0D12}" destId="{B694DE40-62E8-49F2-A4B6-CE16E7E9AF0D}" srcOrd="5" destOrd="0" presId="urn:microsoft.com/office/officeart/2005/8/layout/cycle6"/>
    <dgm:cxn modelId="{5F03A001-1B6D-44CD-BA4D-B0D8C66CEC64}" type="presParOf" srcId="{030BC130-25AA-46B8-A044-DA7A7D5A0D12}" destId="{EB40327C-65FC-4F1A-B74D-0C6BBF2D9EBE}" srcOrd="6" destOrd="0" presId="urn:microsoft.com/office/officeart/2005/8/layout/cycle6"/>
    <dgm:cxn modelId="{69E7CD51-9C18-48B9-879D-8175AB5E4AA0}" type="presParOf" srcId="{030BC130-25AA-46B8-A044-DA7A7D5A0D12}" destId="{B3FAD2D9-CDB6-49AF-8F75-38E297F425E9}" srcOrd="7" destOrd="0" presId="urn:microsoft.com/office/officeart/2005/8/layout/cycle6"/>
    <dgm:cxn modelId="{A5DF2DC9-2D45-4D3D-84B1-6B3E2F79E6B8}" type="presParOf" srcId="{030BC130-25AA-46B8-A044-DA7A7D5A0D12}" destId="{9D76E667-C7C7-46AA-9142-A13A03A894C1}" srcOrd="8" destOrd="0" presId="urn:microsoft.com/office/officeart/2005/8/layout/cycle6"/>
    <dgm:cxn modelId="{12CA2419-F9FB-4AA1-B9F4-8DAC23943DA6}" type="presParOf" srcId="{030BC130-25AA-46B8-A044-DA7A7D5A0D12}" destId="{111C4770-6C06-4241-AE49-F49D9D5B3FF2}" srcOrd="9" destOrd="0" presId="urn:microsoft.com/office/officeart/2005/8/layout/cycle6"/>
    <dgm:cxn modelId="{65B8CDA4-14BF-4C32-94C0-DAD62FFF11FF}" type="presParOf" srcId="{030BC130-25AA-46B8-A044-DA7A7D5A0D12}" destId="{400777E6-5DC8-4313-84AD-2393C739BEDD}" srcOrd="10" destOrd="0" presId="urn:microsoft.com/office/officeart/2005/8/layout/cycle6"/>
    <dgm:cxn modelId="{4FE2A75A-3EB8-452C-85A5-55E789CE9D4E}" type="presParOf" srcId="{030BC130-25AA-46B8-A044-DA7A7D5A0D12}" destId="{2D3E3D31-A2E0-4F29-A0D7-832F97E176F9}" srcOrd="11" destOrd="0" presId="urn:microsoft.com/office/officeart/2005/8/layout/cycle6"/>
    <dgm:cxn modelId="{94504054-D5BE-4909-9FB2-8E3123377D37}" type="presParOf" srcId="{030BC130-25AA-46B8-A044-DA7A7D5A0D12}" destId="{1A5016C0-584B-4D72-B713-2B284E9D4F21}" srcOrd="12" destOrd="0" presId="urn:microsoft.com/office/officeart/2005/8/layout/cycle6"/>
    <dgm:cxn modelId="{E99D349A-5C1F-4467-911D-51FC233CB7B7}" type="presParOf" srcId="{030BC130-25AA-46B8-A044-DA7A7D5A0D12}" destId="{E81F6A3D-B87A-495E-87CC-4DD53A2E0B66}" srcOrd="13" destOrd="0" presId="urn:microsoft.com/office/officeart/2005/8/layout/cycle6"/>
    <dgm:cxn modelId="{CF3D4C37-418F-4EF2-AF7F-81ABCD6A02C6}" type="presParOf" srcId="{030BC130-25AA-46B8-A044-DA7A7D5A0D12}" destId="{44B9CD9E-6ADA-4054-93C6-F40A14222BA4}" srcOrd="14" destOrd="0" presId="urn:microsoft.com/office/officeart/2005/8/layout/cycle6"/>
    <dgm:cxn modelId="{91566C19-413C-44DD-83A8-80CA8CA3B027}" type="presParOf" srcId="{030BC130-25AA-46B8-A044-DA7A7D5A0D12}" destId="{C64C1D98-CD64-4278-917B-79B284EA4DA0}" srcOrd="15" destOrd="0" presId="urn:microsoft.com/office/officeart/2005/8/layout/cycle6"/>
    <dgm:cxn modelId="{FACD8A1E-D964-4CF1-95E8-F05B10C6037F}" type="presParOf" srcId="{030BC130-25AA-46B8-A044-DA7A7D5A0D12}" destId="{FE5DA40B-5295-4C4F-8400-76D254C75DC6}" srcOrd="16" destOrd="0" presId="urn:microsoft.com/office/officeart/2005/8/layout/cycle6"/>
    <dgm:cxn modelId="{0FBF5AC8-69F6-4248-B198-A045F52FF1E7}" type="presParOf" srcId="{030BC130-25AA-46B8-A044-DA7A7D5A0D12}" destId="{73BA67BC-3E38-418E-B3EA-AAAEBCF3C77F}" srcOrd="17" destOrd="0" presId="urn:microsoft.com/office/officeart/2005/8/layout/cycle6"/>
    <dgm:cxn modelId="{1C2844C1-7F81-4082-A430-4F26B94C5F92}" type="presParOf" srcId="{030BC130-25AA-46B8-A044-DA7A7D5A0D12}" destId="{1A30407D-DA95-4A71-B334-CC1FE57413BA}" srcOrd="18" destOrd="0" presId="urn:microsoft.com/office/officeart/2005/8/layout/cycle6"/>
    <dgm:cxn modelId="{A614B9CC-FFB9-4A43-9F89-648ABC4C8DE1}" type="presParOf" srcId="{030BC130-25AA-46B8-A044-DA7A7D5A0D12}" destId="{469E7805-F435-4DDA-B3DF-2DE977223EEE}" srcOrd="19" destOrd="0" presId="urn:microsoft.com/office/officeart/2005/8/layout/cycle6"/>
    <dgm:cxn modelId="{F3D7D7AA-DC51-4C98-B8E3-EB98AF702987}" type="presParOf" srcId="{030BC130-25AA-46B8-A044-DA7A7D5A0D12}" destId="{F302DCEB-6009-4C85-AC0E-02E68A2D9EFA}" srcOrd="20"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53C021E-B329-438E-80B9-996F9AFE3128}" type="doc">
      <dgm:prSet loTypeId="urn:microsoft.com/office/officeart/2005/8/layout/hList1" loCatId="list" qsTypeId="urn:microsoft.com/office/officeart/2005/8/quickstyle/simple1" qsCatId="simple" csTypeId="urn:microsoft.com/office/officeart/2005/8/colors/colorful1#3" csCatId="colorful" phldr="1"/>
      <dgm:spPr/>
      <dgm:t>
        <a:bodyPr/>
        <a:lstStyle/>
        <a:p>
          <a:endParaRPr lang="en-GB"/>
        </a:p>
      </dgm:t>
    </dgm:pt>
    <dgm:pt modelId="{B5875D3E-7F13-437F-8D8D-9F3D20D48D10}">
      <dgm:prSet phldrT="[Tekst]"/>
      <dgm:spPr/>
      <dgm:t>
        <a:bodyPr/>
        <a:lstStyle/>
        <a:p>
          <a:r>
            <a:rPr lang="en-GB" dirty="0"/>
            <a:t>John Rampton</a:t>
          </a:r>
        </a:p>
      </dgm:t>
    </dgm:pt>
    <dgm:pt modelId="{FBA35479-724E-414C-9E10-AD1725E764F6}" type="parTrans" cxnId="{FE0CB676-F6C8-48D5-B78D-1289264AB3F9}">
      <dgm:prSet/>
      <dgm:spPr/>
      <dgm:t>
        <a:bodyPr/>
        <a:lstStyle/>
        <a:p>
          <a:endParaRPr lang="en-GB"/>
        </a:p>
      </dgm:t>
    </dgm:pt>
    <dgm:pt modelId="{B5416893-BFF0-448B-8659-719DE1792792}" type="sibTrans" cxnId="{FE0CB676-F6C8-48D5-B78D-1289264AB3F9}">
      <dgm:prSet/>
      <dgm:spPr/>
      <dgm:t>
        <a:bodyPr/>
        <a:lstStyle/>
        <a:p>
          <a:endParaRPr lang="en-GB"/>
        </a:p>
      </dgm:t>
    </dgm:pt>
    <dgm:pt modelId="{F464EDAD-5023-416A-B512-D94C28360992}">
      <dgm:prSet phldrT="[Tekst]"/>
      <dgm:spPr>
        <a:solidFill>
          <a:srgbClr val="F9DBD2"/>
        </a:solidFill>
      </dgm:spPr>
      <dgm:t>
        <a:bodyPr anchor="ctr"/>
        <a:lstStyle/>
        <a:p>
          <a:pPr algn="just"/>
          <a:r>
            <a:rPr lang="en-GB" dirty="0"/>
            <a:t>Sunk-cost fallacy</a:t>
          </a:r>
        </a:p>
      </dgm:t>
    </dgm:pt>
    <dgm:pt modelId="{0EF1F311-36DE-491C-AB17-FE90252C2017}" type="parTrans" cxnId="{262CFEE7-95AF-4381-AAC4-58F3CD7CC3CD}">
      <dgm:prSet/>
      <dgm:spPr/>
      <dgm:t>
        <a:bodyPr/>
        <a:lstStyle/>
        <a:p>
          <a:endParaRPr lang="en-GB"/>
        </a:p>
      </dgm:t>
    </dgm:pt>
    <dgm:pt modelId="{4BF3F366-7E4B-4FB2-B7B1-668B7EE2862E}" type="sibTrans" cxnId="{262CFEE7-95AF-4381-AAC4-58F3CD7CC3CD}">
      <dgm:prSet/>
      <dgm:spPr/>
      <dgm:t>
        <a:bodyPr/>
        <a:lstStyle/>
        <a:p>
          <a:endParaRPr lang="en-GB"/>
        </a:p>
      </dgm:t>
    </dgm:pt>
    <dgm:pt modelId="{596B505F-B554-403D-865C-044E85338688}">
      <dgm:prSet phldrT="[Tekst]"/>
      <dgm:spPr>
        <a:solidFill>
          <a:srgbClr val="E08041"/>
        </a:solidFill>
      </dgm:spPr>
      <dgm:t>
        <a:bodyPr/>
        <a:lstStyle/>
        <a:p>
          <a:r>
            <a:rPr lang="en-US" dirty="0"/>
            <a:t>Warren Buffett and</a:t>
          </a:r>
          <a:r>
            <a:rPr lang="pl-PL" dirty="0"/>
            <a:t> </a:t>
          </a:r>
          <a:r>
            <a:rPr lang="en-US" dirty="0"/>
            <a:t>Charlie Munger</a:t>
          </a:r>
          <a:endParaRPr lang="en-GB" dirty="0"/>
        </a:p>
      </dgm:t>
    </dgm:pt>
    <dgm:pt modelId="{317DCE58-645C-46EE-B466-32C53A7FE1B0}" type="parTrans" cxnId="{C6461A11-A77B-4BB3-A189-29569E94478A}">
      <dgm:prSet/>
      <dgm:spPr/>
      <dgm:t>
        <a:bodyPr/>
        <a:lstStyle/>
        <a:p>
          <a:endParaRPr lang="en-GB"/>
        </a:p>
      </dgm:t>
    </dgm:pt>
    <dgm:pt modelId="{B361B5E5-F8EC-48BF-B81C-48909452F51C}" type="sibTrans" cxnId="{C6461A11-A77B-4BB3-A189-29569E94478A}">
      <dgm:prSet/>
      <dgm:spPr/>
      <dgm:t>
        <a:bodyPr/>
        <a:lstStyle/>
        <a:p>
          <a:endParaRPr lang="en-GB"/>
        </a:p>
      </dgm:t>
    </dgm:pt>
    <dgm:pt modelId="{6AE672A5-FAA1-4F57-8163-6F37BD9549F4}">
      <dgm:prSet phldrT="[Tekst]"/>
      <dgm:spPr>
        <a:solidFill>
          <a:srgbClr val="F9DBD2">
            <a:alpha val="90000"/>
          </a:srgbClr>
        </a:solidFill>
      </dgm:spPr>
      <dgm:t>
        <a:bodyPr anchor="ctr"/>
        <a:lstStyle/>
        <a:p>
          <a:pPr algn="just"/>
          <a:r>
            <a:rPr lang="en-GB" dirty="0"/>
            <a:t>Perfectionism</a:t>
          </a:r>
        </a:p>
      </dgm:t>
    </dgm:pt>
    <dgm:pt modelId="{9A15B55B-60FC-4812-83C4-976212D28F0A}" type="parTrans" cxnId="{63D8C3F0-4095-4526-BC4A-9810AB7D5697}">
      <dgm:prSet/>
      <dgm:spPr/>
      <dgm:t>
        <a:bodyPr/>
        <a:lstStyle/>
        <a:p>
          <a:endParaRPr lang="en-GB"/>
        </a:p>
      </dgm:t>
    </dgm:pt>
    <dgm:pt modelId="{4D322620-59E6-4855-AB63-9265A66DFB9F}" type="sibTrans" cxnId="{63D8C3F0-4095-4526-BC4A-9810AB7D5697}">
      <dgm:prSet/>
      <dgm:spPr/>
      <dgm:t>
        <a:bodyPr/>
        <a:lstStyle/>
        <a:p>
          <a:endParaRPr lang="en-GB"/>
        </a:p>
      </dgm:t>
    </dgm:pt>
    <dgm:pt modelId="{8C2AF9DC-C468-4A2A-BF80-FC6714BDA118}">
      <dgm:prSet/>
      <dgm:spPr>
        <a:solidFill>
          <a:srgbClr val="F9DBD2"/>
        </a:solidFill>
      </dgm:spPr>
      <dgm:t>
        <a:bodyPr anchor="ctr"/>
        <a:lstStyle/>
        <a:p>
          <a:pPr algn="just"/>
          <a:r>
            <a:rPr lang="en-GB" dirty="0"/>
            <a:t>Narrow framing</a:t>
          </a:r>
        </a:p>
      </dgm:t>
    </dgm:pt>
    <dgm:pt modelId="{2DD02D4E-83A2-49A7-B436-94C745270A05}" type="parTrans" cxnId="{D310761B-B8D5-4455-9DF6-08CFE36322FE}">
      <dgm:prSet/>
      <dgm:spPr/>
      <dgm:t>
        <a:bodyPr/>
        <a:lstStyle/>
        <a:p>
          <a:endParaRPr lang="en-GB"/>
        </a:p>
      </dgm:t>
    </dgm:pt>
    <dgm:pt modelId="{A1765B04-6FF3-4A7E-B06D-E3AC5B90055F}" type="sibTrans" cxnId="{D310761B-B8D5-4455-9DF6-08CFE36322FE}">
      <dgm:prSet/>
      <dgm:spPr/>
      <dgm:t>
        <a:bodyPr/>
        <a:lstStyle/>
        <a:p>
          <a:endParaRPr lang="en-GB"/>
        </a:p>
      </dgm:t>
    </dgm:pt>
    <dgm:pt modelId="{CE097225-7FE9-4A66-AB9C-11EAF8CBF7B2}">
      <dgm:prSet/>
      <dgm:spPr>
        <a:solidFill>
          <a:srgbClr val="F9DBD2"/>
        </a:solidFill>
      </dgm:spPr>
      <dgm:t>
        <a:bodyPr anchor="ctr"/>
        <a:lstStyle/>
        <a:p>
          <a:pPr algn="just"/>
          <a:r>
            <a:rPr lang="en-GB" dirty="0"/>
            <a:t>Emotionally driven decisions</a:t>
          </a:r>
        </a:p>
      </dgm:t>
    </dgm:pt>
    <dgm:pt modelId="{7CCBCFCE-D561-4FDC-B090-B5479B02139E}" type="parTrans" cxnId="{805F0224-9353-4A31-877E-7D0878CB151B}">
      <dgm:prSet/>
      <dgm:spPr/>
      <dgm:t>
        <a:bodyPr/>
        <a:lstStyle/>
        <a:p>
          <a:endParaRPr lang="en-GB"/>
        </a:p>
      </dgm:t>
    </dgm:pt>
    <dgm:pt modelId="{41266B75-FB63-4D39-9029-59A3229E272C}" type="sibTrans" cxnId="{805F0224-9353-4A31-877E-7D0878CB151B}">
      <dgm:prSet/>
      <dgm:spPr/>
      <dgm:t>
        <a:bodyPr/>
        <a:lstStyle/>
        <a:p>
          <a:endParaRPr lang="en-GB"/>
        </a:p>
      </dgm:t>
    </dgm:pt>
    <dgm:pt modelId="{C81E4304-898C-4898-9B77-64E3BE4CF545}">
      <dgm:prSet/>
      <dgm:spPr>
        <a:solidFill>
          <a:srgbClr val="F9DBD2"/>
        </a:solidFill>
      </dgm:spPr>
      <dgm:t>
        <a:bodyPr anchor="ctr"/>
        <a:lstStyle/>
        <a:p>
          <a:pPr algn="just"/>
          <a:r>
            <a:rPr lang="en-GB" dirty="0"/>
            <a:t>Ego depletion</a:t>
          </a:r>
        </a:p>
      </dgm:t>
    </dgm:pt>
    <dgm:pt modelId="{69221607-2047-4F19-9554-F9A0249E1E5E}" type="parTrans" cxnId="{F98E6252-0E68-4719-8594-054B16F2179C}">
      <dgm:prSet/>
      <dgm:spPr/>
      <dgm:t>
        <a:bodyPr/>
        <a:lstStyle/>
        <a:p>
          <a:endParaRPr lang="en-GB"/>
        </a:p>
      </dgm:t>
    </dgm:pt>
    <dgm:pt modelId="{BC272EF9-1978-443B-93E4-81376E96176E}" type="sibTrans" cxnId="{F98E6252-0E68-4719-8594-054B16F2179C}">
      <dgm:prSet/>
      <dgm:spPr/>
      <dgm:t>
        <a:bodyPr/>
        <a:lstStyle/>
        <a:p>
          <a:endParaRPr lang="en-GB"/>
        </a:p>
      </dgm:t>
    </dgm:pt>
    <dgm:pt modelId="{18CA635A-0C5B-4E6D-868F-055AAAEE79DA}">
      <dgm:prSet/>
      <dgm:spPr>
        <a:solidFill>
          <a:srgbClr val="F9DBD2"/>
        </a:solidFill>
      </dgm:spPr>
      <dgm:t>
        <a:bodyPr anchor="ctr"/>
        <a:lstStyle/>
        <a:p>
          <a:pPr algn="just"/>
          <a:r>
            <a:rPr lang="en-GB" dirty="0"/>
            <a:t>Halo effect</a:t>
          </a:r>
        </a:p>
      </dgm:t>
    </dgm:pt>
    <dgm:pt modelId="{18FAAAEB-1246-48F2-A1E1-8A4FC70262F5}" type="parTrans" cxnId="{37C17F0B-9E37-483E-8478-91509D32D9C1}">
      <dgm:prSet/>
      <dgm:spPr/>
      <dgm:t>
        <a:bodyPr/>
        <a:lstStyle/>
        <a:p>
          <a:endParaRPr lang="en-GB"/>
        </a:p>
      </dgm:t>
    </dgm:pt>
    <dgm:pt modelId="{6ABD6626-2205-4BB9-84AD-FD89F69FB87C}" type="sibTrans" cxnId="{37C17F0B-9E37-483E-8478-91509D32D9C1}">
      <dgm:prSet/>
      <dgm:spPr/>
      <dgm:t>
        <a:bodyPr/>
        <a:lstStyle/>
        <a:p>
          <a:endParaRPr lang="en-GB"/>
        </a:p>
      </dgm:t>
    </dgm:pt>
    <dgm:pt modelId="{7B84B9F0-78CA-4D61-87BC-28D6CAE78BD4}">
      <dgm:prSet/>
      <dgm:spPr>
        <a:solidFill>
          <a:srgbClr val="F9DBD2">
            <a:alpha val="90000"/>
          </a:srgbClr>
        </a:solidFill>
      </dgm:spPr>
      <dgm:t>
        <a:bodyPr anchor="ctr"/>
        <a:lstStyle/>
        <a:p>
          <a:pPr algn="just"/>
          <a:r>
            <a:rPr lang="en-US" dirty="0"/>
            <a:t>Making no decision can also be a mistake</a:t>
          </a:r>
          <a:endParaRPr lang="en-GB" dirty="0"/>
        </a:p>
      </dgm:t>
    </dgm:pt>
    <dgm:pt modelId="{8AAF53A6-3AE6-454E-9035-B0C4F291D64C}" type="parTrans" cxnId="{C5E97397-5261-4A30-AE18-FF18CEEF7E63}">
      <dgm:prSet/>
      <dgm:spPr/>
      <dgm:t>
        <a:bodyPr/>
        <a:lstStyle/>
        <a:p>
          <a:endParaRPr lang="en-GB"/>
        </a:p>
      </dgm:t>
    </dgm:pt>
    <dgm:pt modelId="{9E949A11-6D4F-4568-ABAB-710EEB782F31}" type="sibTrans" cxnId="{C5E97397-5261-4A30-AE18-FF18CEEF7E63}">
      <dgm:prSet/>
      <dgm:spPr/>
      <dgm:t>
        <a:bodyPr/>
        <a:lstStyle/>
        <a:p>
          <a:endParaRPr lang="en-GB"/>
        </a:p>
      </dgm:t>
    </dgm:pt>
    <dgm:pt modelId="{B6C51990-B186-4A4F-99EB-66E6AEA5FA6F}">
      <dgm:prSet/>
      <dgm:spPr>
        <a:solidFill>
          <a:srgbClr val="F9DBD2">
            <a:alpha val="90000"/>
          </a:srgbClr>
        </a:solidFill>
      </dgm:spPr>
      <dgm:t>
        <a:bodyPr anchor="ctr"/>
        <a:lstStyle/>
        <a:p>
          <a:pPr algn="just"/>
          <a:r>
            <a:rPr lang="en-US" dirty="0"/>
            <a:t>Believing that collective decisions are better</a:t>
          </a:r>
          <a:endParaRPr lang="en-GB" dirty="0"/>
        </a:p>
      </dgm:t>
    </dgm:pt>
    <dgm:pt modelId="{30422275-EA46-4B76-9930-8FDA879FF5C9}" type="parTrans" cxnId="{F77094E5-2257-49CF-A605-AF9AA83E8515}">
      <dgm:prSet/>
      <dgm:spPr/>
      <dgm:t>
        <a:bodyPr/>
        <a:lstStyle/>
        <a:p>
          <a:endParaRPr lang="en-GB"/>
        </a:p>
      </dgm:t>
    </dgm:pt>
    <dgm:pt modelId="{A9EFE3AA-A6D7-49F1-AE16-3D7315D47C65}" type="sibTrans" cxnId="{F77094E5-2257-49CF-A605-AF9AA83E8515}">
      <dgm:prSet/>
      <dgm:spPr/>
      <dgm:t>
        <a:bodyPr/>
        <a:lstStyle/>
        <a:p>
          <a:endParaRPr lang="en-GB"/>
        </a:p>
      </dgm:t>
    </dgm:pt>
    <dgm:pt modelId="{1C8C01BF-8F56-49CA-B9B3-FDDF224F9183}">
      <dgm:prSet/>
      <dgm:spPr>
        <a:solidFill>
          <a:srgbClr val="F9DBD2">
            <a:alpha val="90000"/>
          </a:srgbClr>
        </a:solidFill>
      </dgm:spPr>
      <dgm:t>
        <a:bodyPr anchor="ctr"/>
        <a:lstStyle/>
        <a:p>
          <a:pPr algn="just"/>
          <a:r>
            <a:rPr lang="en-US" dirty="0"/>
            <a:t>Kicking a decision into the long grass</a:t>
          </a:r>
          <a:endParaRPr lang="en-GB" dirty="0"/>
        </a:p>
      </dgm:t>
    </dgm:pt>
    <dgm:pt modelId="{DF596E8E-6690-429C-8BAA-F401D4B85484}" type="parTrans" cxnId="{4DEEB2B7-7200-447C-9948-16AADBE217C3}">
      <dgm:prSet/>
      <dgm:spPr/>
      <dgm:t>
        <a:bodyPr/>
        <a:lstStyle/>
        <a:p>
          <a:endParaRPr lang="en-GB"/>
        </a:p>
      </dgm:t>
    </dgm:pt>
    <dgm:pt modelId="{DDE06D29-3536-4274-A648-7D09095863B5}" type="sibTrans" cxnId="{4DEEB2B7-7200-447C-9948-16AADBE217C3}">
      <dgm:prSet/>
      <dgm:spPr/>
      <dgm:t>
        <a:bodyPr/>
        <a:lstStyle/>
        <a:p>
          <a:endParaRPr lang="en-GB"/>
        </a:p>
      </dgm:t>
    </dgm:pt>
    <dgm:pt modelId="{9446DE03-1D52-46FA-8CF0-72447D4F432C}">
      <dgm:prSet/>
      <dgm:spPr>
        <a:solidFill>
          <a:srgbClr val="F9DBD2">
            <a:alpha val="90000"/>
          </a:srgbClr>
        </a:solidFill>
      </dgm:spPr>
      <dgm:t>
        <a:bodyPr anchor="ctr"/>
        <a:lstStyle/>
        <a:p>
          <a:pPr algn="just"/>
          <a:r>
            <a:rPr lang="en-US" dirty="0"/>
            <a:t>Overanalyzing and not listening to gut feeling</a:t>
          </a:r>
          <a:endParaRPr lang="en-GB" dirty="0"/>
        </a:p>
      </dgm:t>
    </dgm:pt>
    <dgm:pt modelId="{747CECAE-E479-41BE-9D6A-7FCADB7D0FB5}" type="parTrans" cxnId="{534EE140-EDCC-4203-B51E-EDB429009571}">
      <dgm:prSet/>
      <dgm:spPr/>
      <dgm:t>
        <a:bodyPr/>
        <a:lstStyle/>
        <a:p>
          <a:endParaRPr lang="en-GB"/>
        </a:p>
      </dgm:t>
    </dgm:pt>
    <dgm:pt modelId="{6D1FFADA-2C28-49E7-92EE-C967A9EBEA44}" type="sibTrans" cxnId="{534EE140-EDCC-4203-B51E-EDB429009571}">
      <dgm:prSet/>
      <dgm:spPr/>
      <dgm:t>
        <a:bodyPr/>
        <a:lstStyle/>
        <a:p>
          <a:endParaRPr lang="en-GB"/>
        </a:p>
      </dgm:t>
    </dgm:pt>
    <dgm:pt modelId="{7B8A8E0D-3BBF-412A-8CBB-E17B13DC1ABD}">
      <dgm:prSet/>
      <dgm:spPr>
        <a:solidFill>
          <a:srgbClr val="F9DBD2">
            <a:alpha val="90000"/>
          </a:srgbClr>
        </a:solidFill>
      </dgm:spPr>
      <dgm:t>
        <a:bodyPr anchor="ctr"/>
        <a:lstStyle/>
        <a:p>
          <a:pPr algn="just"/>
          <a:r>
            <a:rPr lang="en-US" dirty="0"/>
            <a:t>Making decisions without using checklists</a:t>
          </a:r>
          <a:endParaRPr lang="en-GB" dirty="0"/>
        </a:p>
      </dgm:t>
    </dgm:pt>
    <dgm:pt modelId="{FF2FB5D6-C377-44F4-A469-AC5B78D57D7A}" type="parTrans" cxnId="{F1388F5B-7C95-415F-878B-88FCDEA5647D}">
      <dgm:prSet/>
      <dgm:spPr/>
      <dgm:t>
        <a:bodyPr/>
        <a:lstStyle/>
        <a:p>
          <a:endParaRPr lang="en-GB"/>
        </a:p>
      </dgm:t>
    </dgm:pt>
    <dgm:pt modelId="{ED1E01C0-04A5-4D45-AA84-4F72D19309A8}" type="sibTrans" cxnId="{F1388F5B-7C95-415F-878B-88FCDEA5647D}">
      <dgm:prSet/>
      <dgm:spPr/>
      <dgm:t>
        <a:bodyPr/>
        <a:lstStyle/>
        <a:p>
          <a:endParaRPr lang="en-GB"/>
        </a:p>
      </dgm:t>
    </dgm:pt>
    <dgm:pt modelId="{4EEAAE1B-3F81-4112-8BFC-2322C95CD61E}">
      <dgm:prSet/>
      <dgm:spPr>
        <a:solidFill>
          <a:srgbClr val="E08041"/>
        </a:solidFill>
      </dgm:spPr>
      <dgm:t>
        <a:bodyPr/>
        <a:lstStyle/>
        <a:p>
          <a:r>
            <a:rPr lang="en-GB" dirty="0"/>
            <a:t>Miguel Angel Ariño</a:t>
          </a:r>
        </a:p>
      </dgm:t>
    </dgm:pt>
    <dgm:pt modelId="{3BB70647-6DF1-4233-8FE4-44C736BD9221}" type="parTrans" cxnId="{C2109500-81BF-4EEE-BCBE-6BAC674314CF}">
      <dgm:prSet/>
      <dgm:spPr/>
      <dgm:t>
        <a:bodyPr/>
        <a:lstStyle/>
        <a:p>
          <a:endParaRPr lang="en-GB"/>
        </a:p>
      </dgm:t>
    </dgm:pt>
    <dgm:pt modelId="{01AE3D2D-10D6-483A-9440-25CD5274BD94}" type="sibTrans" cxnId="{C2109500-81BF-4EEE-BCBE-6BAC674314CF}">
      <dgm:prSet/>
      <dgm:spPr/>
      <dgm:t>
        <a:bodyPr/>
        <a:lstStyle/>
        <a:p>
          <a:endParaRPr lang="en-GB"/>
        </a:p>
      </dgm:t>
    </dgm:pt>
    <dgm:pt modelId="{56EFF4BA-4312-4CD4-A266-800D212A962A}">
      <dgm:prSet/>
      <dgm:spPr>
        <a:solidFill>
          <a:srgbClr val="F9DBD2">
            <a:alpha val="90000"/>
          </a:srgbClr>
        </a:solidFill>
      </dgm:spPr>
      <dgm:t>
        <a:bodyPr anchor="ctr"/>
        <a:lstStyle/>
        <a:p>
          <a:pPr algn="just"/>
          <a:r>
            <a:rPr lang="en-US" dirty="0"/>
            <a:t>Holding out for the perfect decision</a:t>
          </a:r>
          <a:endParaRPr lang="en-GB" dirty="0"/>
        </a:p>
      </dgm:t>
    </dgm:pt>
    <dgm:pt modelId="{EEACC019-BF9A-46B3-B370-A8EB884BCC8B}" type="parTrans" cxnId="{2FEBE28E-03EE-4C60-9C51-DC966F4B0704}">
      <dgm:prSet/>
      <dgm:spPr/>
      <dgm:t>
        <a:bodyPr/>
        <a:lstStyle/>
        <a:p>
          <a:endParaRPr lang="it-IT"/>
        </a:p>
      </dgm:t>
    </dgm:pt>
    <dgm:pt modelId="{D5B58B99-F806-4C67-AEF7-27F72894399A}" type="sibTrans" cxnId="{2FEBE28E-03EE-4C60-9C51-DC966F4B0704}">
      <dgm:prSet/>
      <dgm:spPr/>
      <dgm:t>
        <a:bodyPr/>
        <a:lstStyle/>
        <a:p>
          <a:endParaRPr lang="it-IT"/>
        </a:p>
      </dgm:t>
    </dgm:pt>
    <dgm:pt modelId="{EDA82C57-E75E-4FE7-B7CB-A2A4A29B0022}">
      <dgm:prSet/>
      <dgm:spPr>
        <a:solidFill>
          <a:srgbClr val="F9DBD2">
            <a:alpha val="90000"/>
          </a:srgbClr>
        </a:solidFill>
      </dgm:spPr>
      <dgm:t>
        <a:bodyPr anchor="ctr"/>
        <a:lstStyle/>
        <a:p>
          <a:pPr algn="just"/>
          <a:r>
            <a:rPr lang="en-GB" dirty="0"/>
            <a:t>Failing to face reality</a:t>
          </a:r>
        </a:p>
      </dgm:t>
    </dgm:pt>
    <dgm:pt modelId="{E2C4D0F7-BE96-4337-8266-7336C71452FB}" type="parTrans" cxnId="{B8C34DB0-A55D-404C-85BD-C3B3D0E36963}">
      <dgm:prSet/>
      <dgm:spPr/>
      <dgm:t>
        <a:bodyPr/>
        <a:lstStyle/>
        <a:p>
          <a:endParaRPr lang="en-GB"/>
        </a:p>
      </dgm:t>
    </dgm:pt>
    <dgm:pt modelId="{82970ACE-C803-4651-807B-937F0C25F66F}" type="sibTrans" cxnId="{B8C34DB0-A55D-404C-85BD-C3B3D0E36963}">
      <dgm:prSet/>
      <dgm:spPr/>
      <dgm:t>
        <a:bodyPr/>
        <a:lstStyle/>
        <a:p>
          <a:endParaRPr lang="en-GB"/>
        </a:p>
      </dgm:t>
    </dgm:pt>
    <dgm:pt modelId="{5CE5FF49-07B1-4040-B277-BABE7D0D632C}">
      <dgm:prSet/>
      <dgm:spPr>
        <a:solidFill>
          <a:srgbClr val="F9DBD2">
            <a:alpha val="90000"/>
          </a:srgbClr>
        </a:solidFill>
      </dgm:spPr>
      <dgm:t>
        <a:bodyPr anchor="ctr"/>
        <a:lstStyle/>
        <a:p>
          <a:pPr algn="just"/>
          <a:r>
            <a:rPr lang="en-GB" dirty="0"/>
            <a:t>Falling for self-deceptions</a:t>
          </a:r>
        </a:p>
      </dgm:t>
    </dgm:pt>
    <dgm:pt modelId="{707F098E-E4B0-4A74-927F-D986D0EFE1A5}" type="parTrans" cxnId="{0662C588-1CE4-4A00-88FD-3B96C251135C}">
      <dgm:prSet/>
      <dgm:spPr/>
      <dgm:t>
        <a:bodyPr/>
        <a:lstStyle/>
        <a:p>
          <a:endParaRPr lang="en-GB"/>
        </a:p>
      </dgm:t>
    </dgm:pt>
    <dgm:pt modelId="{34F619BA-BA24-495E-AAB4-07885C9601E6}" type="sibTrans" cxnId="{0662C588-1CE4-4A00-88FD-3B96C251135C}">
      <dgm:prSet/>
      <dgm:spPr/>
      <dgm:t>
        <a:bodyPr/>
        <a:lstStyle/>
        <a:p>
          <a:endParaRPr lang="en-GB"/>
        </a:p>
      </dgm:t>
    </dgm:pt>
    <dgm:pt modelId="{3E5F9550-4144-4B07-9D41-8A2D02090B46}">
      <dgm:prSet/>
      <dgm:spPr>
        <a:solidFill>
          <a:srgbClr val="F9DBD2">
            <a:alpha val="90000"/>
          </a:srgbClr>
        </a:solidFill>
      </dgm:spPr>
      <dgm:t>
        <a:bodyPr anchor="ctr"/>
        <a:lstStyle/>
        <a:p>
          <a:pPr algn="just"/>
          <a:r>
            <a:rPr lang="en-GB" dirty="0"/>
            <a:t>Going with the flow</a:t>
          </a:r>
        </a:p>
      </dgm:t>
    </dgm:pt>
    <dgm:pt modelId="{83CD913B-C924-4F4F-8756-6CFA73AD8376}" type="parTrans" cxnId="{202E3D18-C672-45A9-84C2-BB8B3E3CEE1A}">
      <dgm:prSet/>
      <dgm:spPr/>
      <dgm:t>
        <a:bodyPr/>
        <a:lstStyle/>
        <a:p>
          <a:endParaRPr lang="en-GB"/>
        </a:p>
      </dgm:t>
    </dgm:pt>
    <dgm:pt modelId="{778A1B2E-1417-41FD-9945-C0B885EDD0F3}" type="sibTrans" cxnId="{202E3D18-C672-45A9-84C2-BB8B3E3CEE1A}">
      <dgm:prSet/>
      <dgm:spPr/>
      <dgm:t>
        <a:bodyPr/>
        <a:lstStyle/>
        <a:p>
          <a:endParaRPr lang="en-GB"/>
        </a:p>
      </dgm:t>
    </dgm:pt>
    <dgm:pt modelId="{965C090A-0364-49EC-965B-90A0CE93886E}">
      <dgm:prSet/>
      <dgm:spPr>
        <a:solidFill>
          <a:srgbClr val="F9DBD2">
            <a:alpha val="90000"/>
          </a:srgbClr>
        </a:solidFill>
      </dgm:spPr>
      <dgm:t>
        <a:bodyPr anchor="ctr"/>
        <a:lstStyle/>
        <a:p>
          <a:pPr algn="just"/>
          <a:r>
            <a:rPr lang="en-US" dirty="0"/>
            <a:t>Rushing and risking too much</a:t>
          </a:r>
          <a:endParaRPr lang="en-GB" dirty="0"/>
        </a:p>
      </dgm:t>
    </dgm:pt>
    <dgm:pt modelId="{FEAB5009-D392-4827-B718-DBB44E92AF4D}" type="parTrans" cxnId="{75E71F9D-4C20-4304-903A-AEE6BD54E515}">
      <dgm:prSet/>
      <dgm:spPr/>
      <dgm:t>
        <a:bodyPr/>
        <a:lstStyle/>
        <a:p>
          <a:endParaRPr lang="en-GB"/>
        </a:p>
      </dgm:t>
    </dgm:pt>
    <dgm:pt modelId="{6332DA70-6C61-4D92-A8DF-B31691B2187C}" type="sibTrans" cxnId="{75E71F9D-4C20-4304-903A-AEE6BD54E515}">
      <dgm:prSet/>
      <dgm:spPr/>
      <dgm:t>
        <a:bodyPr/>
        <a:lstStyle/>
        <a:p>
          <a:endParaRPr lang="en-GB"/>
        </a:p>
      </dgm:t>
    </dgm:pt>
    <dgm:pt modelId="{0D6C6B94-DC8D-4FC6-A6CE-F1A6C26A3623}">
      <dgm:prSet/>
      <dgm:spPr>
        <a:solidFill>
          <a:srgbClr val="F9DBD2">
            <a:alpha val="90000"/>
          </a:srgbClr>
        </a:solidFill>
      </dgm:spPr>
      <dgm:t>
        <a:bodyPr anchor="ctr"/>
        <a:lstStyle/>
        <a:p>
          <a:pPr algn="just"/>
          <a:r>
            <a:rPr lang="en-US" dirty="0"/>
            <a:t>Relying too heavily on intuition</a:t>
          </a:r>
          <a:endParaRPr lang="en-GB" dirty="0"/>
        </a:p>
      </dgm:t>
    </dgm:pt>
    <dgm:pt modelId="{950FE940-D203-4728-9E6C-8631FEEDA551}" type="parTrans" cxnId="{CB4A3A83-6194-47E9-9933-429830B8538D}">
      <dgm:prSet/>
      <dgm:spPr/>
      <dgm:t>
        <a:bodyPr/>
        <a:lstStyle/>
        <a:p>
          <a:endParaRPr lang="en-GB"/>
        </a:p>
      </dgm:t>
    </dgm:pt>
    <dgm:pt modelId="{62816C1F-EB1D-457D-AD35-50AFB58DD8B5}" type="sibTrans" cxnId="{CB4A3A83-6194-47E9-9933-429830B8538D}">
      <dgm:prSet/>
      <dgm:spPr/>
      <dgm:t>
        <a:bodyPr/>
        <a:lstStyle/>
        <a:p>
          <a:endParaRPr lang="en-GB"/>
        </a:p>
      </dgm:t>
    </dgm:pt>
    <dgm:pt modelId="{FAC0D77F-D677-493F-9D5F-EC9892AD21AF}">
      <dgm:prSet/>
      <dgm:spPr>
        <a:solidFill>
          <a:srgbClr val="F9DBD2">
            <a:alpha val="90000"/>
          </a:srgbClr>
        </a:solidFill>
      </dgm:spPr>
      <dgm:t>
        <a:bodyPr anchor="ctr"/>
        <a:lstStyle/>
        <a:p>
          <a:pPr algn="just"/>
          <a:r>
            <a:rPr lang="en-US" dirty="0"/>
            <a:t>Being married to our own ideas</a:t>
          </a:r>
          <a:endParaRPr lang="en-GB" dirty="0"/>
        </a:p>
      </dgm:t>
    </dgm:pt>
    <dgm:pt modelId="{62447BB3-40A5-47D5-98F6-A80C516D2CA8}" type="parTrans" cxnId="{D0187557-26F7-4898-B7BA-3D32ED092D8C}">
      <dgm:prSet/>
      <dgm:spPr/>
      <dgm:t>
        <a:bodyPr/>
        <a:lstStyle/>
        <a:p>
          <a:endParaRPr lang="en-GB"/>
        </a:p>
      </dgm:t>
    </dgm:pt>
    <dgm:pt modelId="{FCBC4449-10EE-453E-A5A2-55B444569686}" type="sibTrans" cxnId="{D0187557-26F7-4898-B7BA-3D32ED092D8C}">
      <dgm:prSet/>
      <dgm:spPr/>
      <dgm:t>
        <a:bodyPr/>
        <a:lstStyle/>
        <a:p>
          <a:endParaRPr lang="en-GB"/>
        </a:p>
      </dgm:t>
    </dgm:pt>
    <dgm:pt modelId="{E781BDCB-9753-465E-A2E2-9CC6365B98AC}">
      <dgm:prSet/>
      <dgm:spPr>
        <a:solidFill>
          <a:srgbClr val="F9DBD2">
            <a:alpha val="90000"/>
          </a:srgbClr>
        </a:solidFill>
      </dgm:spPr>
      <dgm:t>
        <a:bodyPr anchor="ctr"/>
        <a:lstStyle/>
        <a:p>
          <a:pPr algn="just"/>
          <a:r>
            <a:rPr lang="en-US" dirty="0"/>
            <a:t>Paying little heed to consequences</a:t>
          </a:r>
          <a:endParaRPr lang="en-GB" dirty="0"/>
        </a:p>
      </dgm:t>
    </dgm:pt>
    <dgm:pt modelId="{690BD638-C24F-4D8D-B72D-FFAF03D852EA}" type="parTrans" cxnId="{DD5765C3-21E9-442E-9C7D-3458C2EB86E5}">
      <dgm:prSet/>
      <dgm:spPr/>
      <dgm:t>
        <a:bodyPr/>
        <a:lstStyle/>
        <a:p>
          <a:endParaRPr lang="en-GB"/>
        </a:p>
      </dgm:t>
    </dgm:pt>
    <dgm:pt modelId="{277CB7C1-66BE-41B3-983C-30D93147599B}" type="sibTrans" cxnId="{DD5765C3-21E9-442E-9C7D-3458C2EB86E5}">
      <dgm:prSet/>
      <dgm:spPr/>
      <dgm:t>
        <a:bodyPr/>
        <a:lstStyle/>
        <a:p>
          <a:endParaRPr lang="en-GB"/>
        </a:p>
      </dgm:t>
    </dgm:pt>
    <dgm:pt modelId="{6AEA0C42-4B96-4F2F-A5E3-12F2114DACF1}">
      <dgm:prSet/>
      <dgm:spPr>
        <a:solidFill>
          <a:srgbClr val="F9DBD2">
            <a:alpha val="90000"/>
          </a:srgbClr>
        </a:solidFill>
      </dgm:spPr>
      <dgm:t>
        <a:bodyPr anchor="ctr"/>
        <a:lstStyle/>
        <a:p>
          <a:pPr algn="just"/>
          <a:r>
            <a:rPr lang="en-GB" dirty="0"/>
            <a:t>Overvaluing consensus</a:t>
          </a:r>
        </a:p>
      </dgm:t>
    </dgm:pt>
    <dgm:pt modelId="{6F642137-00BF-4F2F-BE03-8E43D7C2E7D9}" type="parTrans" cxnId="{94C34FBC-BD8A-4CDA-ADB5-E13F23FC5B3B}">
      <dgm:prSet/>
      <dgm:spPr/>
      <dgm:t>
        <a:bodyPr/>
        <a:lstStyle/>
        <a:p>
          <a:endParaRPr lang="en-GB"/>
        </a:p>
      </dgm:t>
    </dgm:pt>
    <dgm:pt modelId="{A7C8862B-C3D4-45D6-8B5A-D141E6F92967}" type="sibTrans" cxnId="{94C34FBC-BD8A-4CDA-ADB5-E13F23FC5B3B}">
      <dgm:prSet/>
      <dgm:spPr/>
      <dgm:t>
        <a:bodyPr/>
        <a:lstStyle/>
        <a:p>
          <a:endParaRPr lang="en-GB"/>
        </a:p>
      </dgm:t>
    </dgm:pt>
    <dgm:pt modelId="{78A06FF7-A42F-4DFA-AC61-8C803F8F920D}">
      <dgm:prSet/>
      <dgm:spPr>
        <a:solidFill>
          <a:srgbClr val="F9DBD2">
            <a:alpha val="90000"/>
          </a:srgbClr>
        </a:solidFill>
      </dgm:spPr>
      <dgm:t>
        <a:bodyPr anchor="ctr"/>
        <a:lstStyle/>
        <a:p>
          <a:pPr algn="just"/>
          <a:r>
            <a:rPr lang="en-GB" dirty="0"/>
            <a:t>Not following through</a:t>
          </a:r>
        </a:p>
      </dgm:t>
    </dgm:pt>
    <dgm:pt modelId="{F7D544CE-0233-47D6-AEA4-A06D9F84808E}" type="parTrans" cxnId="{6415B1D0-26FB-4474-9733-8E0CF4E2468B}">
      <dgm:prSet/>
      <dgm:spPr/>
      <dgm:t>
        <a:bodyPr/>
        <a:lstStyle/>
        <a:p>
          <a:endParaRPr lang="en-GB"/>
        </a:p>
      </dgm:t>
    </dgm:pt>
    <dgm:pt modelId="{A073DB5A-06EE-491B-BBC5-55F8390FCA1D}" type="sibTrans" cxnId="{6415B1D0-26FB-4474-9733-8E0CF4E2468B}">
      <dgm:prSet/>
      <dgm:spPr/>
      <dgm:t>
        <a:bodyPr/>
        <a:lstStyle/>
        <a:p>
          <a:endParaRPr lang="en-GB"/>
        </a:p>
      </dgm:t>
    </dgm:pt>
    <dgm:pt modelId="{19251D5F-0695-4C38-873A-C1820C1F4060}" type="pres">
      <dgm:prSet presAssocID="{C53C021E-B329-438E-80B9-996F9AFE3128}" presName="Name0" presStyleCnt="0">
        <dgm:presLayoutVars>
          <dgm:dir/>
          <dgm:animLvl val="lvl"/>
          <dgm:resizeHandles val="exact"/>
        </dgm:presLayoutVars>
      </dgm:prSet>
      <dgm:spPr/>
      <dgm:t>
        <a:bodyPr/>
        <a:lstStyle/>
        <a:p>
          <a:endParaRPr lang="it-IT"/>
        </a:p>
      </dgm:t>
    </dgm:pt>
    <dgm:pt modelId="{96C9F9B4-1731-457A-91BF-F5CF1E955E7D}" type="pres">
      <dgm:prSet presAssocID="{B5875D3E-7F13-437F-8D8D-9F3D20D48D10}" presName="composite" presStyleCnt="0"/>
      <dgm:spPr/>
    </dgm:pt>
    <dgm:pt modelId="{182D1D44-CBE9-45D0-9C5E-883E359D9227}" type="pres">
      <dgm:prSet presAssocID="{B5875D3E-7F13-437F-8D8D-9F3D20D48D10}" presName="parTx" presStyleLbl="alignNode1" presStyleIdx="0" presStyleCnt="3">
        <dgm:presLayoutVars>
          <dgm:chMax val="0"/>
          <dgm:chPref val="0"/>
          <dgm:bulletEnabled val="1"/>
        </dgm:presLayoutVars>
      </dgm:prSet>
      <dgm:spPr/>
      <dgm:t>
        <a:bodyPr/>
        <a:lstStyle/>
        <a:p>
          <a:endParaRPr lang="it-IT"/>
        </a:p>
      </dgm:t>
    </dgm:pt>
    <dgm:pt modelId="{6191E48F-0B33-4208-8E3F-EDB4A503F4E5}" type="pres">
      <dgm:prSet presAssocID="{B5875D3E-7F13-437F-8D8D-9F3D20D48D10}" presName="desTx" presStyleLbl="alignAccFollowNode1" presStyleIdx="0" presStyleCnt="3">
        <dgm:presLayoutVars>
          <dgm:bulletEnabled val="1"/>
        </dgm:presLayoutVars>
      </dgm:prSet>
      <dgm:spPr/>
      <dgm:t>
        <a:bodyPr/>
        <a:lstStyle/>
        <a:p>
          <a:endParaRPr lang="it-IT"/>
        </a:p>
      </dgm:t>
    </dgm:pt>
    <dgm:pt modelId="{F768D5A8-4783-4432-ABC2-1C7DF9F0F305}" type="pres">
      <dgm:prSet presAssocID="{B5416893-BFF0-448B-8659-719DE1792792}" presName="space" presStyleCnt="0"/>
      <dgm:spPr/>
    </dgm:pt>
    <dgm:pt modelId="{E46C5DB2-47E9-4156-BF84-BD421FB368FE}" type="pres">
      <dgm:prSet presAssocID="{596B505F-B554-403D-865C-044E85338688}" presName="composite" presStyleCnt="0"/>
      <dgm:spPr/>
    </dgm:pt>
    <dgm:pt modelId="{C9454C77-69D9-47F8-9397-A0E3A8B21DD2}" type="pres">
      <dgm:prSet presAssocID="{596B505F-B554-403D-865C-044E85338688}" presName="parTx" presStyleLbl="alignNode1" presStyleIdx="1" presStyleCnt="3">
        <dgm:presLayoutVars>
          <dgm:chMax val="0"/>
          <dgm:chPref val="0"/>
          <dgm:bulletEnabled val="1"/>
        </dgm:presLayoutVars>
      </dgm:prSet>
      <dgm:spPr/>
      <dgm:t>
        <a:bodyPr/>
        <a:lstStyle/>
        <a:p>
          <a:endParaRPr lang="it-IT"/>
        </a:p>
      </dgm:t>
    </dgm:pt>
    <dgm:pt modelId="{44B84D50-BFFC-4E93-A2FF-42EFF17468BF}" type="pres">
      <dgm:prSet presAssocID="{596B505F-B554-403D-865C-044E85338688}" presName="desTx" presStyleLbl="alignAccFollowNode1" presStyleIdx="1" presStyleCnt="3">
        <dgm:presLayoutVars>
          <dgm:bulletEnabled val="1"/>
        </dgm:presLayoutVars>
      </dgm:prSet>
      <dgm:spPr/>
      <dgm:t>
        <a:bodyPr/>
        <a:lstStyle/>
        <a:p>
          <a:endParaRPr lang="it-IT"/>
        </a:p>
      </dgm:t>
    </dgm:pt>
    <dgm:pt modelId="{A81B2AB2-3356-42ED-9C7E-5730FE4D4F1B}" type="pres">
      <dgm:prSet presAssocID="{B361B5E5-F8EC-48BF-B81C-48909452F51C}" presName="space" presStyleCnt="0"/>
      <dgm:spPr/>
    </dgm:pt>
    <dgm:pt modelId="{5D14479C-9B98-4CBA-86EF-5D3BD16F2439}" type="pres">
      <dgm:prSet presAssocID="{4EEAAE1B-3F81-4112-8BFC-2322C95CD61E}" presName="composite" presStyleCnt="0"/>
      <dgm:spPr/>
    </dgm:pt>
    <dgm:pt modelId="{1ACE3FC7-54C9-4A4C-A8C9-7727715B3632}" type="pres">
      <dgm:prSet presAssocID="{4EEAAE1B-3F81-4112-8BFC-2322C95CD61E}" presName="parTx" presStyleLbl="alignNode1" presStyleIdx="2" presStyleCnt="3">
        <dgm:presLayoutVars>
          <dgm:chMax val="0"/>
          <dgm:chPref val="0"/>
          <dgm:bulletEnabled val="1"/>
        </dgm:presLayoutVars>
      </dgm:prSet>
      <dgm:spPr/>
      <dgm:t>
        <a:bodyPr/>
        <a:lstStyle/>
        <a:p>
          <a:endParaRPr lang="it-IT"/>
        </a:p>
      </dgm:t>
    </dgm:pt>
    <dgm:pt modelId="{D21F4AAF-EA04-4BE1-B3A4-7DDD2E01755F}" type="pres">
      <dgm:prSet presAssocID="{4EEAAE1B-3F81-4112-8BFC-2322C95CD61E}" presName="desTx" presStyleLbl="alignAccFollowNode1" presStyleIdx="2" presStyleCnt="3">
        <dgm:presLayoutVars>
          <dgm:bulletEnabled val="1"/>
        </dgm:presLayoutVars>
      </dgm:prSet>
      <dgm:spPr/>
      <dgm:t>
        <a:bodyPr/>
        <a:lstStyle/>
        <a:p>
          <a:endParaRPr lang="it-IT"/>
        </a:p>
      </dgm:t>
    </dgm:pt>
  </dgm:ptLst>
  <dgm:cxnLst>
    <dgm:cxn modelId="{D0187557-26F7-4898-B7BA-3D32ED092D8C}" srcId="{4EEAAE1B-3F81-4112-8BFC-2322C95CD61E}" destId="{FAC0D77F-D677-493F-9D5F-EC9892AD21AF}" srcOrd="6" destOrd="0" parTransId="{62447BB3-40A5-47D5-98F6-A80C516D2CA8}" sibTransId="{FCBC4449-10EE-453E-A5A2-55B444569686}"/>
    <dgm:cxn modelId="{FD0F7658-B490-4B1B-AB05-5C678620537A}" type="presOf" srcId="{1C8C01BF-8F56-49CA-B9B3-FDDF224F9183}" destId="{44B84D50-BFFC-4E93-A2FF-42EFF17468BF}" srcOrd="0" destOrd="3" presId="urn:microsoft.com/office/officeart/2005/8/layout/hList1"/>
    <dgm:cxn modelId="{7E34FBCC-121C-4C53-9F14-641E2A2B3B78}" type="presOf" srcId="{4EEAAE1B-3F81-4112-8BFC-2322C95CD61E}" destId="{1ACE3FC7-54C9-4A4C-A8C9-7727715B3632}" srcOrd="0" destOrd="0" presId="urn:microsoft.com/office/officeart/2005/8/layout/hList1"/>
    <dgm:cxn modelId="{369CC473-E841-4D06-8D60-85162F0A4B1F}" type="presOf" srcId="{B6C51990-B186-4A4F-99EB-66E6AEA5FA6F}" destId="{44B84D50-BFFC-4E93-A2FF-42EFF17468BF}" srcOrd="0" destOrd="2" presId="urn:microsoft.com/office/officeart/2005/8/layout/hList1"/>
    <dgm:cxn modelId="{12F8EA09-A1F0-4239-9B4A-E7DA27231306}" type="presOf" srcId="{5CE5FF49-07B1-4040-B277-BABE7D0D632C}" destId="{D21F4AAF-EA04-4BE1-B3A4-7DDD2E01755F}" srcOrd="0" destOrd="2" presId="urn:microsoft.com/office/officeart/2005/8/layout/hList1"/>
    <dgm:cxn modelId="{7A74E5C6-213C-4BD4-A274-C2A685AF7487}" type="presOf" srcId="{6AE672A5-FAA1-4F57-8163-6F37BD9549F4}" destId="{44B84D50-BFFC-4E93-A2FF-42EFF17468BF}" srcOrd="0" destOrd="0" presId="urn:microsoft.com/office/officeart/2005/8/layout/hList1"/>
    <dgm:cxn modelId="{1BC7E2C4-BF11-4F3E-A614-FB936B7A921D}" type="presOf" srcId="{7B8A8E0D-3BBF-412A-8CBB-E17B13DC1ABD}" destId="{44B84D50-BFFC-4E93-A2FF-42EFF17468BF}" srcOrd="0" destOrd="5" presId="urn:microsoft.com/office/officeart/2005/8/layout/hList1"/>
    <dgm:cxn modelId="{2D0158D5-000F-4F5B-AC87-5FB04C70B768}" type="presOf" srcId="{0D6C6B94-DC8D-4FC6-A6CE-F1A6C26A3623}" destId="{D21F4AAF-EA04-4BE1-B3A4-7DDD2E01755F}" srcOrd="0" destOrd="5" presId="urn:microsoft.com/office/officeart/2005/8/layout/hList1"/>
    <dgm:cxn modelId="{354EA456-E005-49ED-8352-89DE65BF3BD1}" type="presOf" srcId="{CE097225-7FE9-4A66-AB9C-11EAF8CBF7B2}" destId="{6191E48F-0B33-4208-8E3F-EDB4A503F4E5}" srcOrd="0" destOrd="2" presId="urn:microsoft.com/office/officeart/2005/8/layout/hList1"/>
    <dgm:cxn modelId="{F1388F5B-7C95-415F-878B-88FCDEA5647D}" srcId="{596B505F-B554-403D-865C-044E85338688}" destId="{7B8A8E0D-3BBF-412A-8CBB-E17B13DC1ABD}" srcOrd="5" destOrd="0" parTransId="{FF2FB5D6-C377-44F4-A469-AC5B78D57D7A}" sibTransId="{ED1E01C0-04A5-4D45-AA84-4F72D19309A8}"/>
    <dgm:cxn modelId="{DD5765C3-21E9-442E-9C7D-3458C2EB86E5}" srcId="{4EEAAE1B-3F81-4112-8BFC-2322C95CD61E}" destId="{E781BDCB-9753-465E-A2E2-9CC6365B98AC}" srcOrd="7" destOrd="0" parTransId="{690BD638-C24F-4D8D-B72D-FFAF03D852EA}" sibTransId="{277CB7C1-66BE-41B3-983C-30D93147599B}"/>
    <dgm:cxn modelId="{37C17F0B-9E37-483E-8478-91509D32D9C1}" srcId="{B5875D3E-7F13-437F-8D8D-9F3D20D48D10}" destId="{18CA635A-0C5B-4E6D-868F-055AAAEE79DA}" srcOrd="4" destOrd="0" parTransId="{18FAAAEB-1246-48F2-A1E1-8A4FC70262F5}" sibTransId="{6ABD6626-2205-4BB9-84AD-FD89F69FB87C}"/>
    <dgm:cxn modelId="{2FEBE28E-03EE-4C60-9C51-DC966F4B0704}" srcId="{4EEAAE1B-3F81-4112-8BFC-2322C95CD61E}" destId="{56EFF4BA-4312-4CD4-A266-800D212A962A}" srcOrd="0" destOrd="0" parTransId="{EEACC019-BF9A-46B3-B370-A8EB884BCC8B}" sibTransId="{D5B58B99-F806-4C67-AEF7-27F72894399A}"/>
    <dgm:cxn modelId="{7233A1AE-BAC8-4E7B-BF3F-3C24D5869FC4}" type="presOf" srcId="{3E5F9550-4144-4B07-9D41-8A2D02090B46}" destId="{D21F4AAF-EA04-4BE1-B3A4-7DDD2E01755F}" srcOrd="0" destOrd="3" presId="urn:microsoft.com/office/officeart/2005/8/layout/hList1"/>
    <dgm:cxn modelId="{2BABA11C-D9A8-4755-9612-CBFB7D23A33E}" type="presOf" srcId="{EDA82C57-E75E-4FE7-B7CB-A2A4A29B0022}" destId="{D21F4AAF-EA04-4BE1-B3A4-7DDD2E01755F}" srcOrd="0" destOrd="1" presId="urn:microsoft.com/office/officeart/2005/8/layout/hList1"/>
    <dgm:cxn modelId="{8CA2EDB2-1A4F-4831-848E-DC9AA4FF7894}" type="presOf" srcId="{596B505F-B554-403D-865C-044E85338688}" destId="{C9454C77-69D9-47F8-9397-A0E3A8B21DD2}" srcOrd="0" destOrd="0" presId="urn:microsoft.com/office/officeart/2005/8/layout/hList1"/>
    <dgm:cxn modelId="{0662C588-1CE4-4A00-88FD-3B96C251135C}" srcId="{4EEAAE1B-3F81-4112-8BFC-2322C95CD61E}" destId="{5CE5FF49-07B1-4040-B277-BABE7D0D632C}" srcOrd="2" destOrd="0" parTransId="{707F098E-E4B0-4A74-927F-D986D0EFE1A5}" sibTransId="{34F619BA-BA24-495E-AAB4-07885C9601E6}"/>
    <dgm:cxn modelId="{D43E7381-4373-4C5B-9D9A-7D4FCDC0616C}" type="presOf" srcId="{9446DE03-1D52-46FA-8CF0-72447D4F432C}" destId="{44B84D50-BFFC-4E93-A2FF-42EFF17468BF}" srcOrd="0" destOrd="4" presId="urn:microsoft.com/office/officeart/2005/8/layout/hList1"/>
    <dgm:cxn modelId="{534EE140-EDCC-4203-B51E-EDB429009571}" srcId="{596B505F-B554-403D-865C-044E85338688}" destId="{9446DE03-1D52-46FA-8CF0-72447D4F432C}" srcOrd="4" destOrd="0" parTransId="{747CECAE-E479-41BE-9D6A-7FCADB7D0FB5}" sibTransId="{6D1FFADA-2C28-49E7-92EE-C967A9EBEA44}"/>
    <dgm:cxn modelId="{EB5B0F62-824A-40CD-A3F9-D2F8E58FF67E}" type="presOf" srcId="{56EFF4BA-4312-4CD4-A266-800D212A962A}" destId="{D21F4AAF-EA04-4BE1-B3A4-7DDD2E01755F}" srcOrd="0" destOrd="0" presId="urn:microsoft.com/office/officeart/2005/8/layout/hList1"/>
    <dgm:cxn modelId="{805F0224-9353-4A31-877E-7D0878CB151B}" srcId="{B5875D3E-7F13-437F-8D8D-9F3D20D48D10}" destId="{CE097225-7FE9-4A66-AB9C-11EAF8CBF7B2}" srcOrd="2" destOrd="0" parTransId="{7CCBCFCE-D561-4FDC-B090-B5479B02139E}" sibTransId="{41266B75-FB63-4D39-9029-59A3229E272C}"/>
    <dgm:cxn modelId="{75E71F9D-4C20-4304-903A-AEE6BD54E515}" srcId="{4EEAAE1B-3F81-4112-8BFC-2322C95CD61E}" destId="{965C090A-0364-49EC-965B-90A0CE93886E}" srcOrd="4" destOrd="0" parTransId="{FEAB5009-D392-4827-B718-DBB44E92AF4D}" sibTransId="{6332DA70-6C61-4D92-A8DF-B31691B2187C}"/>
    <dgm:cxn modelId="{115132C3-0432-4A7C-BCF8-E2B0E6D16168}" type="presOf" srcId="{FAC0D77F-D677-493F-9D5F-EC9892AD21AF}" destId="{D21F4AAF-EA04-4BE1-B3A4-7DDD2E01755F}" srcOrd="0" destOrd="6" presId="urn:microsoft.com/office/officeart/2005/8/layout/hList1"/>
    <dgm:cxn modelId="{4DEEB2B7-7200-447C-9948-16AADBE217C3}" srcId="{596B505F-B554-403D-865C-044E85338688}" destId="{1C8C01BF-8F56-49CA-B9B3-FDDF224F9183}" srcOrd="3" destOrd="0" parTransId="{DF596E8E-6690-429C-8BAA-F401D4B85484}" sibTransId="{DDE06D29-3536-4274-A648-7D09095863B5}"/>
    <dgm:cxn modelId="{202E3D18-C672-45A9-84C2-BB8B3E3CEE1A}" srcId="{4EEAAE1B-3F81-4112-8BFC-2322C95CD61E}" destId="{3E5F9550-4144-4B07-9D41-8A2D02090B46}" srcOrd="3" destOrd="0" parTransId="{83CD913B-C924-4F4F-8756-6CFA73AD8376}" sibTransId="{778A1B2E-1417-41FD-9945-C0B885EDD0F3}"/>
    <dgm:cxn modelId="{F77094E5-2257-49CF-A605-AF9AA83E8515}" srcId="{596B505F-B554-403D-865C-044E85338688}" destId="{B6C51990-B186-4A4F-99EB-66E6AEA5FA6F}" srcOrd="2" destOrd="0" parTransId="{30422275-EA46-4B76-9930-8FDA879FF5C9}" sibTransId="{A9EFE3AA-A6D7-49F1-AE16-3D7315D47C65}"/>
    <dgm:cxn modelId="{E8FC1379-37E6-49E6-ADAE-6A689ABF13BA}" type="presOf" srcId="{6AEA0C42-4B96-4F2F-A5E3-12F2114DACF1}" destId="{D21F4AAF-EA04-4BE1-B3A4-7DDD2E01755F}" srcOrd="0" destOrd="8" presId="urn:microsoft.com/office/officeart/2005/8/layout/hList1"/>
    <dgm:cxn modelId="{C2109500-81BF-4EEE-BCBE-6BAC674314CF}" srcId="{C53C021E-B329-438E-80B9-996F9AFE3128}" destId="{4EEAAE1B-3F81-4112-8BFC-2322C95CD61E}" srcOrd="2" destOrd="0" parTransId="{3BB70647-6DF1-4233-8FE4-44C736BD9221}" sibTransId="{01AE3D2D-10D6-483A-9440-25CD5274BD94}"/>
    <dgm:cxn modelId="{922DC7C2-8662-4187-81D6-63593D30EE6F}" type="presOf" srcId="{7B84B9F0-78CA-4D61-87BC-28D6CAE78BD4}" destId="{44B84D50-BFFC-4E93-A2FF-42EFF17468BF}" srcOrd="0" destOrd="1" presId="urn:microsoft.com/office/officeart/2005/8/layout/hList1"/>
    <dgm:cxn modelId="{63D8C3F0-4095-4526-BC4A-9810AB7D5697}" srcId="{596B505F-B554-403D-865C-044E85338688}" destId="{6AE672A5-FAA1-4F57-8163-6F37BD9549F4}" srcOrd="0" destOrd="0" parTransId="{9A15B55B-60FC-4812-83C4-976212D28F0A}" sibTransId="{4D322620-59E6-4855-AB63-9265A66DFB9F}"/>
    <dgm:cxn modelId="{AB4F530E-FD80-4BE1-83DD-2D889F33C7F3}" type="presOf" srcId="{E781BDCB-9753-465E-A2E2-9CC6365B98AC}" destId="{D21F4AAF-EA04-4BE1-B3A4-7DDD2E01755F}" srcOrd="0" destOrd="7" presId="urn:microsoft.com/office/officeart/2005/8/layout/hList1"/>
    <dgm:cxn modelId="{F81D58AC-B5A3-4956-9336-A0BE320F4A8F}" type="presOf" srcId="{18CA635A-0C5B-4E6D-868F-055AAAEE79DA}" destId="{6191E48F-0B33-4208-8E3F-EDB4A503F4E5}" srcOrd="0" destOrd="4" presId="urn:microsoft.com/office/officeart/2005/8/layout/hList1"/>
    <dgm:cxn modelId="{C5E97397-5261-4A30-AE18-FF18CEEF7E63}" srcId="{596B505F-B554-403D-865C-044E85338688}" destId="{7B84B9F0-78CA-4D61-87BC-28D6CAE78BD4}" srcOrd="1" destOrd="0" parTransId="{8AAF53A6-3AE6-454E-9035-B0C4F291D64C}" sibTransId="{9E949A11-6D4F-4568-ABAB-710EEB782F31}"/>
    <dgm:cxn modelId="{94C34FBC-BD8A-4CDA-ADB5-E13F23FC5B3B}" srcId="{4EEAAE1B-3F81-4112-8BFC-2322C95CD61E}" destId="{6AEA0C42-4B96-4F2F-A5E3-12F2114DACF1}" srcOrd="8" destOrd="0" parTransId="{6F642137-00BF-4F2F-BE03-8E43D7C2E7D9}" sibTransId="{A7C8862B-C3D4-45D6-8B5A-D141E6F92967}"/>
    <dgm:cxn modelId="{2E4F3DC5-C2C4-475E-BFCE-BE1219E8C237}" type="presOf" srcId="{78A06FF7-A42F-4DFA-AC61-8C803F8F920D}" destId="{D21F4AAF-EA04-4BE1-B3A4-7DDD2E01755F}" srcOrd="0" destOrd="9" presId="urn:microsoft.com/office/officeart/2005/8/layout/hList1"/>
    <dgm:cxn modelId="{B8C34DB0-A55D-404C-85BD-C3B3D0E36963}" srcId="{4EEAAE1B-3F81-4112-8BFC-2322C95CD61E}" destId="{EDA82C57-E75E-4FE7-B7CB-A2A4A29B0022}" srcOrd="1" destOrd="0" parTransId="{E2C4D0F7-BE96-4337-8266-7336C71452FB}" sibTransId="{82970ACE-C803-4651-807B-937F0C25F66F}"/>
    <dgm:cxn modelId="{B113149B-0B82-45B2-9BF7-CC59C0AD7004}" type="presOf" srcId="{B5875D3E-7F13-437F-8D8D-9F3D20D48D10}" destId="{182D1D44-CBE9-45D0-9C5E-883E359D9227}" srcOrd="0" destOrd="0" presId="urn:microsoft.com/office/officeart/2005/8/layout/hList1"/>
    <dgm:cxn modelId="{C6461A11-A77B-4BB3-A189-29569E94478A}" srcId="{C53C021E-B329-438E-80B9-996F9AFE3128}" destId="{596B505F-B554-403D-865C-044E85338688}" srcOrd="1" destOrd="0" parTransId="{317DCE58-645C-46EE-B466-32C53A7FE1B0}" sibTransId="{B361B5E5-F8EC-48BF-B81C-48909452F51C}"/>
    <dgm:cxn modelId="{100D3239-3817-4994-AF96-044E3920167B}" type="presOf" srcId="{965C090A-0364-49EC-965B-90A0CE93886E}" destId="{D21F4AAF-EA04-4BE1-B3A4-7DDD2E01755F}" srcOrd="0" destOrd="4" presId="urn:microsoft.com/office/officeart/2005/8/layout/hList1"/>
    <dgm:cxn modelId="{6415B1D0-26FB-4474-9733-8E0CF4E2468B}" srcId="{4EEAAE1B-3F81-4112-8BFC-2322C95CD61E}" destId="{78A06FF7-A42F-4DFA-AC61-8C803F8F920D}" srcOrd="9" destOrd="0" parTransId="{F7D544CE-0233-47D6-AEA4-A06D9F84808E}" sibTransId="{A073DB5A-06EE-491B-BBC5-55F8390FCA1D}"/>
    <dgm:cxn modelId="{C9F089AE-F443-4B19-9B5B-7414E61C27E3}" type="presOf" srcId="{C81E4304-898C-4898-9B77-64E3BE4CF545}" destId="{6191E48F-0B33-4208-8E3F-EDB4A503F4E5}" srcOrd="0" destOrd="3" presId="urn:microsoft.com/office/officeart/2005/8/layout/hList1"/>
    <dgm:cxn modelId="{10E38F6E-1103-472F-B9B2-6BAD39D2D473}" type="presOf" srcId="{F464EDAD-5023-416A-B512-D94C28360992}" destId="{6191E48F-0B33-4208-8E3F-EDB4A503F4E5}" srcOrd="0" destOrd="0" presId="urn:microsoft.com/office/officeart/2005/8/layout/hList1"/>
    <dgm:cxn modelId="{662DC5EC-49B8-41CA-8115-7314E5DEC547}" type="presOf" srcId="{C53C021E-B329-438E-80B9-996F9AFE3128}" destId="{19251D5F-0695-4C38-873A-C1820C1F4060}" srcOrd="0" destOrd="0" presId="urn:microsoft.com/office/officeart/2005/8/layout/hList1"/>
    <dgm:cxn modelId="{FE0CB676-F6C8-48D5-B78D-1289264AB3F9}" srcId="{C53C021E-B329-438E-80B9-996F9AFE3128}" destId="{B5875D3E-7F13-437F-8D8D-9F3D20D48D10}" srcOrd="0" destOrd="0" parTransId="{FBA35479-724E-414C-9E10-AD1725E764F6}" sibTransId="{B5416893-BFF0-448B-8659-719DE1792792}"/>
    <dgm:cxn modelId="{D310761B-B8D5-4455-9DF6-08CFE36322FE}" srcId="{B5875D3E-7F13-437F-8D8D-9F3D20D48D10}" destId="{8C2AF9DC-C468-4A2A-BF80-FC6714BDA118}" srcOrd="1" destOrd="0" parTransId="{2DD02D4E-83A2-49A7-B436-94C745270A05}" sibTransId="{A1765B04-6FF3-4A7E-B06D-E3AC5B90055F}"/>
    <dgm:cxn modelId="{F98E6252-0E68-4719-8594-054B16F2179C}" srcId="{B5875D3E-7F13-437F-8D8D-9F3D20D48D10}" destId="{C81E4304-898C-4898-9B77-64E3BE4CF545}" srcOrd="3" destOrd="0" parTransId="{69221607-2047-4F19-9554-F9A0249E1E5E}" sibTransId="{BC272EF9-1978-443B-93E4-81376E96176E}"/>
    <dgm:cxn modelId="{CB4A3A83-6194-47E9-9933-429830B8538D}" srcId="{4EEAAE1B-3F81-4112-8BFC-2322C95CD61E}" destId="{0D6C6B94-DC8D-4FC6-A6CE-F1A6C26A3623}" srcOrd="5" destOrd="0" parTransId="{950FE940-D203-4728-9E6C-8631FEEDA551}" sibTransId="{62816C1F-EB1D-457D-AD35-50AFB58DD8B5}"/>
    <dgm:cxn modelId="{D3088387-213C-4ECF-8D47-154B8C6684E0}" type="presOf" srcId="{8C2AF9DC-C468-4A2A-BF80-FC6714BDA118}" destId="{6191E48F-0B33-4208-8E3F-EDB4A503F4E5}" srcOrd="0" destOrd="1" presId="urn:microsoft.com/office/officeart/2005/8/layout/hList1"/>
    <dgm:cxn modelId="{262CFEE7-95AF-4381-AAC4-58F3CD7CC3CD}" srcId="{B5875D3E-7F13-437F-8D8D-9F3D20D48D10}" destId="{F464EDAD-5023-416A-B512-D94C28360992}" srcOrd="0" destOrd="0" parTransId="{0EF1F311-36DE-491C-AB17-FE90252C2017}" sibTransId="{4BF3F366-7E4B-4FB2-B7B1-668B7EE2862E}"/>
    <dgm:cxn modelId="{86735785-E79B-46BB-A1CA-421E4FE0C9D4}" type="presParOf" srcId="{19251D5F-0695-4C38-873A-C1820C1F4060}" destId="{96C9F9B4-1731-457A-91BF-F5CF1E955E7D}" srcOrd="0" destOrd="0" presId="urn:microsoft.com/office/officeart/2005/8/layout/hList1"/>
    <dgm:cxn modelId="{DE49F39B-565C-4750-B1D4-A68DB6004A04}" type="presParOf" srcId="{96C9F9B4-1731-457A-91BF-F5CF1E955E7D}" destId="{182D1D44-CBE9-45D0-9C5E-883E359D9227}" srcOrd="0" destOrd="0" presId="urn:microsoft.com/office/officeart/2005/8/layout/hList1"/>
    <dgm:cxn modelId="{247A586E-D0A8-48D8-A59A-2ECD39C6852A}" type="presParOf" srcId="{96C9F9B4-1731-457A-91BF-F5CF1E955E7D}" destId="{6191E48F-0B33-4208-8E3F-EDB4A503F4E5}" srcOrd="1" destOrd="0" presId="urn:microsoft.com/office/officeart/2005/8/layout/hList1"/>
    <dgm:cxn modelId="{C7CEDA7B-9534-4C6C-9265-0EDDE1DF9DB5}" type="presParOf" srcId="{19251D5F-0695-4C38-873A-C1820C1F4060}" destId="{F768D5A8-4783-4432-ABC2-1C7DF9F0F305}" srcOrd="1" destOrd="0" presId="urn:microsoft.com/office/officeart/2005/8/layout/hList1"/>
    <dgm:cxn modelId="{8CCF02F2-45A2-40B5-8264-D33F880AFC66}" type="presParOf" srcId="{19251D5F-0695-4C38-873A-C1820C1F4060}" destId="{E46C5DB2-47E9-4156-BF84-BD421FB368FE}" srcOrd="2" destOrd="0" presId="urn:microsoft.com/office/officeart/2005/8/layout/hList1"/>
    <dgm:cxn modelId="{708259C2-CB07-49B8-9B26-38308DD40AC3}" type="presParOf" srcId="{E46C5DB2-47E9-4156-BF84-BD421FB368FE}" destId="{C9454C77-69D9-47F8-9397-A0E3A8B21DD2}" srcOrd="0" destOrd="0" presId="urn:microsoft.com/office/officeart/2005/8/layout/hList1"/>
    <dgm:cxn modelId="{62D0B9B8-4FC9-4CBC-9FF9-A43B2BBD7AD1}" type="presParOf" srcId="{E46C5DB2-47E9-4156-BF84-BD421FB368FE}" destId="{44B84D50-BFFC-4E93-A2FF-42EFF17468BF}" srcOrd="1" destOrd="0" presId="urn:microsoft.com/office/officeart/2005/8/layout/hList1"/>
    <dgm:cxn modelId="{3F914D6D-85A0-48AF-8325-9C1CE5A83F6F}" type="presParOf" srcId="{19251D5F-0695-4C38-873A-C1820C1F4060}" destId="{A81B2AB2-3356-42ED-9C7E-5730FE4D4F1B}" srcOrd="3" destOrd="0" presId="urn:microsoft.com/office/officeart/2005/8/layout/hList1"/>
    <dgm:cxn modelId="{E946BA4D-471F-4366-A83F-9FBE10B467CE}" type="presParOf" srcId="{19251D5F-0695-4C38-873A-C1820C1F4060}" destId="{5D14479C-9B98-4CBA-86EF-5D3BD16F2439}" srcOrd="4" destOrd="0" presId="urn:microsoft.com/office/officeart/2005/8/layout/hList1"/>
    <dgm:cxn modelId="{CBB917A2-7DDC-41C5-8F01-51B95E59FEB5}" type="presParOf" srcId="{5D14479C-9B98-4CBA-86EF-5D3BD16F2439}" destId="{1ACE3FC7-54C9-4A4C-A8C9-7727715B3632}" srcOrd="0" destOrd="0" presId="urn:microsoft.com/office/officeart/2005/8/layout/hList1"/>
    <dgm:cxn modelId="{81A03A88-6E12-4255-B3EE-66EEC8A2F398}" type="presParOf" srcId="{5D14479C-9B98-4CBA-86EF-5D3BD16F2439}" destId="{D21F4AAF-EA04-4BE1-B3A4-7DDD2E01755F}"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B22AA2A-EB06-462A-95B8-61D0436E1578}" type="doc">
      <dgm:prSet loTypeId="urn:microsoft.com/office/officeart/2005/8/layout/hList1" loCatId="list" qsTypeId="urn:microsoft.com/office/officeart/2005/8/quickstyle/simple1" qsCatId="simple" csTypeId="urn:microsoft.com/office/officeart/2005/8/colors/colorful4" csCatId="colorful" phldr="1"/>
      <dgm:spPr/>
      <dgm:t>
        <a:bodyPr/>
        <a:lstStyle/>
        <a:p>
          <a:endParaRPr lang="en-GB"/>
        </a:p>
      </dgm:t>
    </dgm:pt>
    <dgm:pt modelId="{80B10B6B-15CF-45F5-9198-79E81E762224}">
      <dgm:prSet phldrT="[Tekst]" custT="1"/>
      <dgm:spPr>
        <a:solidFill>
          <a:srgbClr val="E08041"/>
        </a:solidFill>
        <a:ln>
          <a:solidFill>
            <a:srgbClr val="E08041"/>
          </a:solidFill>
        </a:ln>
      </dgm:spPr>
      <dgm:t>
        <a:bodyPr/>
        <a:lstStyle/>
        <a:p>
          <a:r>
            <a:rPr lang="en-US" sz="2400" b="0" i="0" dirty="0"/>
            <a:t>Internal risks </a:t>
          </a:r>
          <a:endParaRPr lang="en-GB" sz="2400" dirty="0"/>
        </a:p>
      </dgm:t>
    </dgm:pt>
    <dgm:pt modelId="{924B9635-F154-47FA-B5D5-A7BD8B66904E}" type="parTrans" cxnId="{CD52ADB8-3D96-493B-8536-7B72E8681DF2}">
      <dgm:prSet/>
      <dgm:spPr/>
      <dgm:t>
        <a:bodyPr/>
        <a:lstStyle/>
        <a:p>
          <a:endParaRPr lang="en-GB"/>
        </a:p>
      </dgm:t>
    </dgm:pt>
    <dgm:pt modelId="{CBBC7D61-D459-403C-8D1A-8201C451F74E}" type="sibTrans" cxnId="{CD52ADB8-3D96-493B-8536-7B72E8681DF2}">
      <dgm:prSet/>
      <dgm:spPr/>
      <dgm:t>
        <a:bodyPr/>
        <a:lstStyle/>
        <a:p>
          <a:endParaRPr lang="en-GB"/>
        </a:p>
      </dgm:t>
    </dgm:pt>
    <dgm:pt modelId="{63E50CC0-ECC0-4ACB-A2EF-E997AB9B672D}">
      <dgm:prSet phldrT="[Tekst]"/>
      <dgm:spPr/>
      <dgm:t>
        <a:bodyPr/>
        <a:lstStyle/>
        <a:p>
          <a:r>
            <a:rPr lang="en-US" b="0" i="0" dirty="0"/>
            <a:t>human factors (talent management, strikes)</a:t>
          </a:r>
          <a:endParaRPr lang="en-GB" dirty="0"/>
        </a:p>
      </dgm:t>
    </dgm:pt>
    <dgm:pt modelId="{F55D038B-5699-4624-B49B-E7A8805F84E0}" type="parTrans" cxnId="{ABB02693-B60F-400C-8092-47A76D71D49B}">
      <dgm:prSet/>
      <dgm:spPr/>
      <dgm:t>
        <a:bodyPr/>
        <a:lstStyle/>
        <a:p>
          <a:endParaRPr lang="en-GB"/>
        </a:p>
      </dgm:t>
    </dgm:pt>
    <dgm:pt modelId="{CDC88EBD-9FE4-4888-83B3-778F24398FE8}" type="sibTrans" cxnId="{ABB02693-B60F-400C-8092-47A76D71D49B}">
      <dgm:prSet/>
      <dgm:spPr/>
      <dgm:t>
        <a:bodyPr/>
        <a:lstStyle/>
        <a:p>
          <a:endParaRPr lang="en-GB"/>
        </a:p>
      </dgm:t>
    </dgm:pt>
    <dgm:pt modelId="{69EE7DD4-85A3-4C09-B718-2B459DDC8F92}">
      <dgm:prSet phldrT="[Tekst]" custT="1"/>
      <dgm:spPr>
        <a:solidFill>
          <a:srgbClr val="E08041"/>
        </a:solidFill>
        <a:ln>
          <a:solidFill>
            <a:srgbClr val="E08041"/>
          </a:solidFill>
        </a:ln>
      </dgm:spPr>
      <dgm:t>
        <a:bodyPr/>
        <a:lstStyle/>
        <a:p>
          <a:r>
            <a:rPr lang="en-US" sz="2400" b="0" i="0" dirty="0"/>
            <a:t>External risks</a:t>
          </a:r>
          <a:endParaRPr lang="en-GB" sz="2400" b="0" i="0" dirty="0"/>
        </a:p>
      </dgm:t>
    </dgm:pt>
    <dgm:pt modelId="{B0CC9347-8A41-4153-ABC4-4DFB1649FD4F}" type="parTrans" cxnId="{B558F196-910E-45A4-A3BE-C774CE30CD1A}">
      <dgm:prSet/>
      <dgm:spPr/>
      <dgm:t>
        <a:bodyPr/>
        <a:lstStyle/>
        <a:p>
          <a:endParaRPr lang="en-GB"/>
        </a:p>
      </dgm:t>
    </dgm:pt>
    <dgm:pt modelId="{D328F078-695B-4D38-A1F1-B2EB084C0497}" type="sibTrans" cxnId="{B558F196-910E-45A4-A3BE-C774CE30CD1A}">
      <dgm:prSet/>
      <dgm:spPr/>
      <dgm:t>
        <a:bodyPr/>
        <a:lstStyle/>
        <a:p>
          <a:endParaRPr lang="en-GB"/>
        </a:p>
      </dgm:t>
    </dgm:pt>
    <dgm:pt modelId="{93806794-7560-4D43-935D-E72E1774DB58}">
      <dgm:prSet phldrT="[Tekst]"/>
      <dgm:spPr>
        <a:solidFill>
          <a:srgbClr val="F9DBD2">
            <a:alpha val="90000"/>
          </a:srgbClr>
        </a:solidFill>
      </dgm:spPr>
      <dgm:t>
        <a:bodyPr/>
        <a:lstStyle/>
        <a:p>
          <a:r>
            <a:rPr lang="en-US" b="0" i="0" dirty="0"/>
            <a:t>economic factors (market risks, pricing pressure)</a:t>
          </a:r>
          <a:endParaRPr lang="en-GB" dirty="0"/>
        </a:p>
      </dgm:t>
    </dgm:pt>
    <dgm:pt modelId="{89D09870-2B0C-4A79-9560-354C0E1BD5AD}" type="parTrans" cxnId="{595013C0-3FC8-4659-ACB9-2CE0D71A6232}">
      <dgm:prSet/>
      <dgm:spPr/>
      <dgm:t>
        <a:bodyPr/>
        <a:lstStyle/>
        <a:p>
          <a:endParaRPr lang="en-GB"/>
        </a:p>
      </dgm:t>
    </dgm:pt>
    <dgm:pt modelId="{50B6E812-1465-4FFD-9948-23DDF5A89C1F}" type="sibTrans" cxnId="{595013C0-3FC8-4659-ACB9-2CE0D71A6232}">
      <dgm:prSet/>
      <dgm:spPr/>
      <dgm:t>
        <a:bodyPr/>
        <a:lstStyle/>
        <a:p>
          <a:endParaRPr lang="en-GB"/>
        </a:p>
      </dgm:t>
    </dgm:pt>
    <dgm:pt modelId="{B212B22B-A0F3-4C99-827C-AD4C5AD17C8D}">
      <dgm:prSet/>
      <dgm:spPr/>
      <dgm:t>
        <a:bodyPr/>
        <a:lstStyle/>
        <a:p>
          <a:r>
            <a:rPr lang="en-GB" b="0" i="0" noProof="0" dirty="0"/>
            <a:t>technological factors (emerging technologies)</a:t>
          </a:r>
        </a:p>
      </dgm:t>
    </dgm:pt>
    <dgm:pt modelId="{6AAFC7CE-CC20-4701-B0A3-C59022295F19}" type="parTrans" cxnId="{0F6A4288-6E4A-46BB-9825-0AA1D09E7589}">
      <dgm:prSet/>
      <dgm:spPr/>
      <dgm:t>
        <a:bodyPr/>
        <a:lstStyle/>
        <a:p>
          <a:endParaRPr lang="en-GB"/>
        </a:p>
      </dgm:t>
    </dgm:pt>
    <dgm:pt modelId="{620BB376-77C1-4C7D-859C-7B826ED49849}" type="sibTrans" cxnId="{0F6A4288-6E4A-46BB-9825-0AA1D09E7589}">
      <dgm:prSet/>
      <dgm:spPr/>
      <dgm:t>
        <a:bodyPr/>
        <a:lstStyle/>
        <a:p>
          <a:endParaRPr lang="en-GB"/>
        </a:p>
      </dgm:t>
    </dgm:pt>
    <dgm:pt modelId="{BBB53471-76D2-411B-A772-8A6C99046792}">
      <dgm:prSet/>
      <dgm:spPr/>
      <dgm:t>
        <a:bodyPr/>
        <a:lstStyle/>
        <a:p>
          <a:r>
            <a:rPr lang="en-US" b="0" i="0" dirty="0"/>
            <a:t>physical factors (failure of machines, fire or theft)</a:t>
          </a:r>
        </a:p>
      </dgm:t>
    </dgm:pt>
    <dgm:pt modelId="{D871DB34-BDE7-444E-A568-41A64DA8D3FC}" type="parTrans" cxnId="{D6B88396-69B9-42D6-B852-35EB50BA254A}">
      <dgm:prSet/>
      <dgm:spPr/>
      <dgm:t>
        <a:bodyPr/>
        <a:lstStyle/>
        <a:p>
          <a:endParaRPr lang="en-GB"/>
        </a:p>
      </dgm:t>
    </dgm:pt>
    <dgm:pt modelId="{57FA54ED-40E7-461F-8FB2-8B605553C35B}" type="sibTrans" cxnId="{D6B88396-69B9-42D6-B852-35EB50BA254A}">
      <dgm:prSet/>
      <dgm:spPr/>
      <dgm:t>
        <a:bodyPr/>
        <a:lstStyle/>
        <a:p>
          <a:endParaRPr lang="en-GB"/>
        </a:p>
      </dgm:t>
    </dgm:pt>
    <dgm:pt modelId="{E6D7A749-EBEE-4458-AD00-9FD77C184119}">
      <dgm:prSet/>
      <dgm:spPr/>
      <dgm:t>
        <a:bodyPr/>
        <a:lstStyle/>
        <a:p>
          <a:r>
            <a:rPr lang="en-US" b="0" i="0" dirty="0"/>
            <a:t>operational factors (access to credit, </a:t>
          </a:r>
          <a:r>
            <a:rPr lang="en-US" b="0" i="0" dirty="0">
              <a:hlinkClick xmlns:r="http://schemas.openxmlformats.org/officeDocument/2006/relationships" r:id="rId1" tooltip="Cost reduction"/>
            </a:rPr>
            <a:t>cost cutting</a:t>
          </a:r>
          <a:r>
            <a:rPr lang="en-US" b="0" i="0" dirty="0"/>
            <a:t>, advertisement)</a:t>
          </a:r>
        </a:p>
      </dgm:t>
    </dgm:pt>
    <dgm:pt modelId="{9A4F3C72-4538-4A33-BB61-D99D856C5BEC}" type="parTrans" cxnId="{0CEC6AF3-CFCF-4915-9DC6-63EBCDB5FC4B}">
      <dgm:prSet/>
      <dgm:spPr/>
      <dgm:t>
        <a:bodyPr/>
        <a:lstStyle/>
        <a:p>
          <a:endParaRPr lang="en-GB"/>
        </a:p>
      </dgm:t>
    </dgm:pt>
    <dgm:pt modelId="{B65B39A5-C509-4A4E-AF9C-DB48AB9A6F61}" type="sibTrans" cxnId="{0CEC6AF3-CFCF-4915-9DC6-63EBCDB5FC4B}">
      <dgm:prSet/>
      <dgm:spPr/>
      <dgm:t>
        <a:bodyPr/>
        <a:lstStyle/>
        <a:p>
          <a:endParaRPr lang="en-GB"/>
        </a:p>
      </dgm:t>
    </dgm:pt>
    <dgm:pt modelId="{66477565-17E4-42B6-9BC2-A692F4A4251F}">
      <dgm:prSet/>
      <dgm:spPr>
        <a:solidFill>
          <a:srgbClr val="F9DBD2">
            <a:alpha val="90000"/>
          </a:srgbClr>
        </a:solidFill>
      </dgm:spPr>
      <dgm:t>
        <a:bodyPr/>
        <a:lstStyle/>
        <a:p>
          <a:r>
            <a:rPr lang="pl-PL" b="0" i="0" dirty="0"/>
            <a:t>natural factors (floods, earthquakes)</a:t>
          </a:r>
        </a:p>
      </dgm:t>
    </dgm:pt>
    <dgm:pt modelId="{69C6F50D-8F4A-454C-9CD2-0FD30B350712}" type="parTrans" cxnId="{EECD835D-8675-42F4-8804-613BA5085BFA}">
      <dgm:prSet/>
      <dgm:spPr/>
      <dgm:t>
        <a:bodyPr/>
        <a:lstStyle/>
        <a:p>
          <a:endParaRPr lang="en-GB"/>
        </a:p>
      </dgm:t>
    </dgm:pt>
    <dgm:pt modelId="{44F247ED-6645-421E-AB56-3E9469FC26B6}" type="sibTrans" cxnId="{EECD835D-8675-42F4-8804-613BA5085BFA}">
      <dgm:prSet/>
      <dgm:spPr/>
      <dgm:t>
        <a:bodyPr/>
        <a:lstStyle/>
        <a:p>
          <a:endParaRPr lang="en-GB"/>
        </a:p>
      </dgm:t>
    </dgm:pt>
    <dgm:pt modelId="{02E74790-B1B4-4576-815A-726B74818244}">
      <dgm:prSet/>
      <dgm:spPr>
        <a:solidFill>
          <a:srgbClr val="F9DBD2">
            <a:alpha val="90000"/>
          </a:srgbClr>
        </a:solidFill>
      </dgm:spPr>
      <dgm:t>
        <a:bodyPr/>
        <a:lstStyle/>
        <a:p>
          <a:r>
            <a:rPr lang="en-US" b="0" i="0" dirty="0"/>
            <a:t>political factors (compliance demands and regulations imposed by governments)</a:t>
          </a:r>
        </a:p>
      </dgm:t>
    </dgm:pt>
    <dgm:pt modelId="{239B0D86-2BEE-4585-A9BE-6D8D7A339FFB}" type="parTrans" cxnId="{B7BA7CB4-4D85-4CB9-88C0-A3E0E4083001}">
      <dgm:prSet/>
      <dgm:spPr/>
      <dgm:t>
        <a:bodyPr/>
        <a:lstStyle/>
        <a:p>
          <a:endParaRPr lang="en-GB"/>
        </a:p>
      </dgm:t>
    </dgm:pt>
    <dgm:pt modelId="{B38EBC90-5127-457F-AE5D-9D8DCAD19F5C}" type="sibTrans" cxnId="{B7BA7CB4-4D85-4CB9-88C0-A3E0E4083001}">
      <dgm:prSet/>
      <dgm:spPr/>
      <dgm:t>
        <a:bodyPr/>
        <a:lstStyle/>
        <a:p>
          <a:endParaRPr lang="en-GB"/>
        </a:p>
      </dgm:t>
    </dgm:pt>
    <dgm:pt modelId="{DD0FF7A5-83D2-4DFF-B8AE-FC12350C27D7}" type="pres">
      <dgm:prSet presAssocID="{8B22AA2A-EB06-462A-95B8-61D0436E1578}" presName="Name0" presStyleCnt="0">
        <dgm:presLayoutVars>
          <dgm:dir/>
          <dgm:animLvl val="lvl"/>
          <dgm:resizeHandles val="exact"/>
        </dgm:presLayoutVars>
      </dgm:prSet>
      <dgm:spPr/>
      <dgm:t>
        <a:bodyPr/>
        <a:lstStyle/>
        <a:p>
          <a:endParaRPr lang="it-IT"/>
        </a:p>
      </dgm:t>
    </dgm:pt>
    <dgm:pt modelId="{14FEA414-76F9-4516-BEBD-0B42F506DF53}" type="pres">
      <dgm:prSet presAssocID="{80B10B6B-15CF-45F5-9198-79E81E762224}" presName="composite" presStyleCnt="0"/>
      <dgm:spPr/>
    </dgm:pt>
    <dgm:pt modelId="{1304EEA6-49CB-42D3-88E2-C16424DAD3A7}" type="pres">
      <dgm:prSet presAssocID="{80B10B6B-15CF-45F5-9198-79E81E762224}" presName="parTx" presStyleLbl="alignNode1" presStyleIdx="0" presStyleCnt="2">
        <dgm:presLayoutVars>
          <dgm:chMax val="0"/>
          <dgm:chPref val="0"/>
          <dgm:bulletEnabled val="1"/>
        </dgm:presLayoutVars>
      </dgm:prSet>
      <dgm:spPr/>
      <dgm:t>
        <a:bodyPr/>
        <a:lstStyle/>
        <a:p>
          <a:endParaRPr lang="it-IT"/>
        </a:p>
      </dgm:t>
    </dgm:pt>
    <dgm:pt modelId="{C19AA999-95CB-4556-9BC0-BC50B4E17B2D}" type="pres">
      <dgm:prSet presAssocID="{80B10B6B-15CF-45F5-9198-79E81E762224}" presName="desTx" presStyleLbl="alignAccFollowNode1" presStyleIdx="0" presStyleCnt="2">
        <dgm:presLayoutVars>
          <dgm:bulletEnabled val="1"/>
        </dgm:presLayoutVars>
      </dgm:prSet>
      <dgm:spPr/>
      <dgm:t>
        <a:bodyPr/>
        <a:lstStyle/>
        <a:p>
          <a:endParaRPr lang="it-IT"/>
        </a:p>
      </dgm:t>
    </dgm:pt>
    <dgm:pt modelId="{2F7E33E6-8784-4E96-BC62-5E7F969B6AD2}" type="pres">
      <dgm:prSet presAssocID="{CBBC7D61-D459-403C-8D1A-8201C451F74E}" presName="space" presStyleCnt="0"/>
      <dgm:spPr/>
    </dgm:pt>
    <dgm:pt modelId="{A68BFB97-3057-44DA-92A3-F75700690BA6}" type="pres">
      <dgm:prSet presAssocID="{69EE7DD4-85A3-4C09-B718-2B459DDC8F92}" presName="composite" presStyleCnt="0"/>
      <dgm:spPr/>
    </dgm:pt>
    <dgm:pt modelId="{5A11FAC3-8D60-48EA-9D7E-4C0FF1976549}" type="pres">
      <dgm:prSet presAssocID="{69EE7DD4-85A3-4C09-B718-2B459DDC8F92}" presName="parTx" presStyleLbl="alignNode1" presStyleIdx="1" presStyleCnt="2" custLinFactNeighborX="2248" custLinFactNeighborY="-1823">
        <dgm:presLayoutVars>
          <dgm:chMax val="0"/>
          <dgm:chPref val="0"/>
          <dgm:bulletEnabled val="1"/>
        </dgm:presLayoutVars>
      </dgm:prSet>
      <dgm:spPr/>
      <dgm:t>
        <a:bodyPr/>
        <a:lstStyle/>
        <a:p>
          <a:endParaRPr lang="it-IT"/>
        </a:p>
      </dgm:t>
    </dgm:pt>
    <dgm:pt modelId="{4710BF6C-85A7-4482-8F54-DADA2976FAD3}" type="pres">
      <dgm:prSet presAssocID="{69EE7DD4-85A3-4C09-B718-2B459DDC8F92}" presName="desTx" presStyleLbl="alignAccFollowNode1" presStyleIdx="1" presStyleCnt="2">
        <dgm:presLayoutVars>
          <dgm:bulletEnabled val="1"/>
        </dgm:presLayoutVars>
      </dgm:prSet>
      <dgm:spPr/>
      <dgm:t>
        <a:bodyPr/>
        <a:lstStyle/>
        <a:p>
          <a:endParaRPr lang="it-IT"/>
        </a:p>
      </dgm:t>
    </dgm:pt>
  </dgm:ptLst>
  <dgm:cxnLst>
    <dgm:cxn modelId="{4C073BE7-53C6-44A5-AA3A-D83E1F2E4442}" type="presOf" srcId="{66477565-17E4-42B6-9BC2-A692F4A4251F}" destId="{4710BF6C-85A7-4482-8F54-DADA2976FAD3}" srcOrd="0" destOrd="1" presId="urn:microsoft.com/office/officeart/2005/8/layout/hList1"/>
    <dgm:cxn modelId="{EDE40892-3F32-4622-9DB7-E4DB4D3164C6}" type="presOf" srcId="{69EE7DD4-85A3-4C09-B718-2B459DDC8F92}" destId="{5A11FAC3-8D60-48EA-9D7E-4C0FF1976549}" srcOrd="0" destOrd="0" presId="urn:microsoft.com/office/officeart/2005/8/layout/hList1"/>
    <dgm:cxn modelId="{0F6A4288-6E4A-46BB-9825-0AA1D09E7589}" srcId="{80B10B6B-15CF-45F5-9198-79E81E762224}" destId="{B212B22B-A0F3-4C99-827C-AD4C5AD17C8D}" srcOrd="1" destOrd="0" parTransId="{6AAFC7CE-CC20-4701-B0A3-C59022295F19}" sibTransId="{620BB376-77C1-4C7D-859C-7B826ED49849}"/>
    <dgm:cxn modelId="{A1749230-2F0D-40D1-ACDF-3B4FA7732DF4}" type="presOf" srcId="{E6D7A749-EBEE-4458-AD00-9FD77C184119}" destId="{C19AA999-95CB-4556-9BC0-BC50B4E17B2D}" srcOrd="0" destOrd="3" presId="urn:microsoft.com/office/officeart/2005/8/layout/hList1"/>
    <dgm:cxn modelId="{A4E79A66-9DE9-435A-99F6-1001911A0696}" type="presOf" srcId="{B212B22B-A0F3-4C99-827C-AD4C5AD17C8D}" destId="{C19AA999-95CB-4556-9BC0-BC50B4E17B2D}" srcOrd="0" destOrd="1" presId="urn:microsoft.com/office/officeart/2005/8/layout/hList1"/>
    <dgm:cxn modelId="{E1854322-1B10-4391-985C-AC8C828B1D72}" type="presOf" srcId="{93806794-7560-4D43-935D-E72E1774DB58}" destId="{4710BF6C-85A7-4482-8F54-DADA2976FAD3}" srcOrd="0" destOrd="0" presId="urn:microsoft.com/office/officeart/2005/8/layout/hList1"/>
    <dgm:cxn modelId="{ABB02693-B60F-400C-8092-47A76D71D49B}" srcId="{80B10B6B-15CF-45F5-9198-79E81E762224}" destId="{63E50CC0-ECC0-4ACB-A2EF-E997AB9B672D}" srcOrd="0" destOrd="0" parTransId="{F55D038B-5699-4624-B49B-E7A8805F84E0}" sibTransId="{CDC88EBD-9FE4-4888-83B3-778F24398FE8}"/>
    <dgm:cxn modelId="{D84D6AE0-F3DA-48CF-A4D5-EF78D3627137}" type="presOf" srcId="{80B10B6B-15CF-45F5-9198-79E81E762224}" destId="{1304EEA6-49CB-42D3-88E2-C16424DAD3A7}" srcOrd="0" destOrd="0" presId="urn:microsoft.com/office/officeart/2005/8/layout/hList1"/>
    <dgm:cxn modelId="{8AC81616-2876-43AC-B9AB-4EBF3A12452D}" type="presOf" srcId="{BBB53471-76D2-411B-A772-8A6C99046792}" destId="{C19AA999-95CB-4556-9BC0-BC50B4E17B2D}" srcOrd="0" destOrd="2" presId="urn:microsoft.com/office/officeart/2005/8/layout/hList1"/>
    <dgm:cxn modelId="{0CEC6AF3-CFCF-4915-9DC6-63EBCDB5FC4B}" srcId="{80B10B6B-15CF-45F5-9198-79E81E762224}" destId="{E6D7A749-EBEE-4458-AD00-9FD77C184119}" srcOrd="3" destOrd="0" parTransId="{9A4F3C72-4538-4A33-BB61-D99D856C5BEC}" sibTransId="{B65B39A5-C509-4A4E-AF9C-DB48AB9A6F61}"/>
    <dgm:cxn modelId="{4A5D5AA2-9DC5-4B8A-BDE2-F98A1F0CE935}" type="presOf" srcId="{63E50CC0-ECC0-4ACB-A2EF-E997AB9B672D}" destId="{C19AA999-95CB-4556-9BC0-BC50B4E17B2D}" srcOrd="0" destOrd="0" presId="urn:microsoft.com/office/officeart/2005/8/layout/hList1"/>
    <dgm:cxn modelId="{595013C0-3FC8-4659-ACB9-2CE0D71A6232}" srcId="{69EE7DD4-85A3-4C09-B718-2B459DDC8F92}" destId="{93806794-7560-4D43-935D-E72E1774DB58}" srcOrd="0" destOrd="0" parTransId="{89D09870-2B0C-4A79-9560-354C0E1BD5AD}" sibTransId="{50B6E812-1465-4FFD-9948-23DDF5A89C1F}"/>
    <dgm:cxn modelId="{8C298A09-6D1A-4F31-89B0-1018334ABA0A}" type="presOf" srcId="{02E74790-B1B4-4576-815A-726B74818244}" destId="{4710BF6C-85A7-4482-8F54-DADA2976FAD3}" srcOrd="0" destOrd="2" presId="urn:microsoft.com/office/officeart/2005/8/layout/hList1"/>
    <dgm:cxn modelId="{B7BA7CB4-4D85-4CB9-88C0-A3E0E4083001}" srcId="{69EE7DD4-85A3-4C09-B718-2B459DDC8F92}" destId="{02E74790-B1B4-4576-815A-726B74818244}" srcOrd="2" destOrd="0" parTransId="{239B0D86-2BEE-4585-A9BE-6D8D7A339FFB}" sibTransId="{B38EBC90-5127-457F-AE5D-9D8DCAD19F5C}"/>
    <dgm:cxn modelId="{D6B88396-69B9-42D6-B852-35EB50BA254A}" srcId="{80B10B6B-15CF-45F5-9198-79E81E762224}" destId="{BBB53471-76D2-411B-A772-8A6C99046792}" srcOrd="2" destOrd="0" parTransId="{D871DB34-BDE7-444E-A568-41A64DA8D3FC}" sibTransId="{57FA54ED-40E7-461F-8FB2-8B605553C35B}"/>
    <dgm:cxn modelId="{CD52ADB8-3D96-493B-8536-7B72E8681DF2}" srcId="{8B22AA2A-EB06-462A-95B8-61D0436E1578}" destId="{80B10B6B-15CF-45F5-9198-79E81E762224}" srcOrd="0" destOrd="0" parTransId="{924B9635-F154-47FA-B5D5-A7BD8B66904E}" sibTransId="{CBBC7D61-D459-403C-8D1A-8201C451F74E}"/>
    <dgm:cxn modelId="{B558F196-910E-45A4-A3BE-C774CE30CD1A}" srcId="{8B22AA2A-EB06-462A-95B8-61D0436E1578}" destId="{69EE7DD4-85A3-4C09-B718-2B459DDC8F92}" srcOrd="1" destOrd="0" parTransId="{B0CC9347-8A41-4153-ABC4-4DFB1649FD4F}" sibTransId="{D328F078-695B-4D38-A1F1-B2EB084C0497}"/>
    <dgm:cxn modelId="{4C6BA218-89ED-4BE7-AD72-F867E592D232}" type="presOf" srcId="{8B22AA2A-EB06-462A-95B8-61D0436E1578}" destId="{DD0FF7A5-83D2-4DFF-B8AE-FC12350C27D7}" srcOrd="0" destOrd="0" presId="urn:microsoft.com/office/officeart/2005/8/layout/hList1"/>
    <dgm:cxn modelId="{EECD835D-8675-42F4-8804-613BA5085BFA}" srcId="{69EE7DD4-85A3-4C09-B718-2B459DDC8F92}" destId="{66477565-17E4-42B6-9BC2-A692F4A4251F}" srcOrd="1" destOrd="0" parTransId="{69C6F50D-8F4A-454C-9CD2-0FD30B350712}" sibTransId="{44F247ED-6645-421E-AB56-3E9469FC26B6}"/>
    <dgm:cxn modelId="{95255815-CC66-4EDB-9B6A-B9448F109A1E}" type="presParOf" srcId="{DD0FF7A5-83D2-4DFF-B8AE-FC12350C27D7}" destId="{14FEA414-76F9-4516-BEBD-0B42F506DF53}" srcOrd="0" destOrd="0" presId="urn:microsoft.com/office/officeart/2005/8/layout/hList1"/>
    <dgm:cxn modelId="{CBE19B65-F20D-490B-AA24-D3705514AD03}" type="presParOf" srcId="{14FEA414-76F9-4516-BEBD-0B42F506DF53}" destId="{1304EEA6-49CB-42D3-88E2-C16424DAD3A7}" srcOrd="0" destOrd="0" presId="urn:microsoft.com/office/officeart/2005/8/layout/hList1"/>
    <dgm:cxn modelId="{6AF85A33-D46F-4F01-84DD-1A0EC3C48F7A}" type="presParOf" srcId="{14FEA414-76F9-4516-BEBD-0B42F506DF53}" destId="{C19AA999-95CB-4556-9BC0-BC50B4E17B2D}" srcOrd="1" destOrd="0" presId="urn:microsoft.com/office/officeart/2005/8/layout/hList1"/>
    <dgm:cxn modelId="{95D5F71B-FB6F-46BF-85A1-D90D99DD6D58}" type="presParOf" srcId="{DD0FF7A5-83D2-4DFF-B8AE-FC12350C27D7}" destId="{2F7E33E6-8784-4E96-BC62-5E7F969B6AD2}" srcOrd="1" destOrd="0" presId="urn:microsoft.com/office/officeart/2005/8/layout/hList1"/>
    <dgm:cxn modelId="{33866C5E-3A10-4803-9F2E-6DAD8BF1D20E}" type="presParOf" srcId="{DD0FF7A5-83D2-4DFF-B8AE-FC12350C27D7}" destId="{A68BFB97-3057-44DA-92A3-F75700690BA6}" srcOrd="2" destOrd="0" presId="urn:microsoft.com/office/officeart/2005/8/layout/hList1"/>
    <dgm:cxn modelId="{CF86FA74-4B3E-43ED-A6C4-2D53FE72EED5}" type="presParOf" srcId="{A68BFB97-3057-44DA-92A3-F75700690BA6}" destId="{5A11FAC3-8D60-48EA-9D7E-4C0FF1976549}" srcOrd="0" destOrd="0" presId="urn:microsoft.com/office/officeart/2005/8/layout/hList1"/>
    <dgm:cxn modelId="{626C6128-00E6-46E5-82E2-80FEC9E71B00}" type="presParOf" srcId="{A68BFB97-3057-44DA-92A3-F75700690BA6}" destId="{4710BF6C-85A7-4482-8F54-DADA2976FAD3}"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B22AA2A-EB06-462A-95B8-61D0436E1578}" type="doc">
      <dgm:prSet loTypeId="urn:microsoft.com/office/officeart/2005/8/layout/venn3" loCatId="relationship" qsTypeId="urn:microsoft.com/office/officeart/2005/8/quickstyle/simple1" qsCatId="simple" csTypeId="urn:microsoft.com/office/officeart/2005/8/colors/colorful4" csCatId="colorful" phldr="1"/>
      <dgm:spPr/>
      <dgm:t>
        <a:bodyPr/>
        <a:lstStyle/>
        <a:p>
          <a:endParaRPr lang="en-GB"/>
        </a:p>
      </dgm:t>
    </dgm:pt>
    <dgm:pt modelId="{93888052-2FFE-4015-8D40-9661E050D1C2}">
      <dgm:prSet/>
      <dgm:spPr/>
      <dgm:t>
        <a:bodyPr/>
        <a:lstStyle/>
        <a:p>
          <a:r>
            <a:rPr lang="en-US" b="1" i="0" dirty="0"/>
            <a:t>Identify </a:t>
          </a:r>
          <a:r>
            <a:rPr lang="en-US" b="0" i="0" dirty="0"/>
            <a:t>– work out what risks your business could face</a:t>
          </a:r>
          <a:endParaRPr lang="en-US" dirty="0"/>
        </a:p>
      </dgm:t>
    </dgm:pt>
    <dgm:pt modelId="{8A4BB7E3-4D53-43B8-A3B3-C528C8A831D4}" type="parTrans" cxnId="{768CB1BD-454D-493F-B011-92E3D00C603C}">
      <dgm:prSet/>
      <dgm:spPr/>
      <dgm:t>
        <a:bodyPr/>
        <a:lstStyle/>
        <a:p>
          <a:endParaRPr lang="en-GB"/>
        </a:p>
      </dgm:t>
    </dgm:pt>
    <dgm:pt modelId="{D5554F86-6ADF-42B7-92C0-F44C422AE7C7}" type="sibTrans" cxnId="{768CB1BD-454D-493F-B011-92E3D00C603C}">
      <dgm:prSet/>
      <dgm:spPr/>
      <dgm:t>
        <a:bodyPr/>
        <a:lstStyle/>
        <a:p>
          <a:endParaRPr lang="en-GB"/>
        </a:p>
      </dgm:t>
    </dgm:pt>
    <dgm:pt modelId="{B8F74149-AD15-4B7A-A237-AD47AEDC48F8}">
      <dgm:prSet/>
      <dgm:spPr/>
      <dgm:t>
        <a:bodyPr/>
        <a:lstStyle/>
        <a:p>
          <a:r>
            <a:rPr lang="en-GB" b="1" i="0" noProof="0" dirty="0"/>
            <a:t>Analyse</a:t>
          </a:r>
          <a:r>
            <a:rPr lang="en-US" b="1" i="0" dirty="0"/>
            <a:t> </a:t>
          </a:r>
          <a:r>
            <a:rPr lang="en-US" b="0" i="0" dirty="0"/>
            <a:t>– find the level of the risks and which ones are most urgent</a:t>
          </a:r>
          <a:endParaRPr lang="en-US" dirty="0"/>
        </a:p>
      </dgm:t>
    </dgm:pt>
    <dgm:pt modelId="{3BE77215-CCBB-44CC-98C0-2348F6147221}" type="parTrans" cxnId="{1EDBE461-C11E-46D8-9C36-11EAC7CD2D27}">
      <dgm:prSet/>
      <dgm:spPr/>
      <dgm:t>
        <a:bodyPr/>
        <a:lstStyle/>
        <a:p>
          <a:endParaRPr lang="en-GB"/>
        </a:p>
      </dgm:t>
    </dgm:pt>
    <dgm:pt modelId="{50EC0B7D-7393-4803-946D-4115DA449E02}" type="sibTrans" cxnId="{1EDBE461-C11E-46D8-9C36-11EAC7CD2D27}">
      <dgm:prSet/>
      <dgm:spPr/>
      <dgm:t>
        <a:bodyPr/>
        <a:lstStyle/>
        <a:p>
          <a:endParaRPr lang="en-GB"/>
        </a:p>
      </dgm:t>
    </dgm:pt>
    <dgm:pt modelId="{F9358043-3C9B-46CD-A1F2-417E8FE39F8E}">
      <dgm:prSet/>
      <dgm:spPr/>
      <dgm:t>
        <a:bodyPr/>
        <a:lstStyle/>
        <a:p>
          <a:r>
            <a:rPr lang="en-US" b="1" i="0" dirty="0"/>
            <a:t>Evaluate </a:t>
          </a:r>
          <a:r>
            <a:rPr lang="en-US" b="0" i="0" dirty="0"/>
            <a:t>– compare the risk against set risk criteria to decide what to do</a:t>
          </a:r>
          <a:endParaRPr lang="en-US" dirty="0"/>
        </a:p>
      </dgm:t>
    </dgm:pt>
    <dgm:pt modelId="{99D935AC-A319-4EE2-93E7-0B0195C4DAD6}" type="parTrans" cxnId="{97A30800-A3DC-47B7-BD93-4A114A65E235}">
      <dgm:prSet/>
      <dgm:spPr/>
      <dgm:t>
        <a:bodyPr/>
        <a:lstStyle/>
        <a:p>
          <a:endParaRPr lang="en-GB"/>
        </a:p>
      </dgm:t>
    </dgm:pt>
    <dgm:pt modelId="{C1146529-25B4-4085-9E63-4DF5027D78C3}" type="sibTrans" cxnId="{97A30800-A3DC-47B7-BD93-4A114A65E235}">
      <dgm:prSet/>
      <dgm:spPr/>
      <dgm:t>
        <a:bodyPr/>
        <a:lstStyle/>
        <a:p>
          <a:endParaRPr lang="en-GB"/>
        </a:p>
      </dgm:t>
    </dgm:pt>
    <dgm:pt modelId="{2BC363EC-84AD-4A96-A96A-0FF54BBFB46D}" type="pres">
      <dgm:prSet presAssocID="{8B22AA2A-EB06-462A-95B8-61D0436E1578}" presName="Name0" presStyleCnt="0">
        <dgm:presLayoutVars>
          <dgm:dir/>
          <dgm:resizeHandles val="exact"/>
        </dgm:presLayoutVars>
      </dgm:prSet>
      <dgm:spPr/>
      <dgm:t>
        <a:bodyPr/>
        <a:lstStyle/>
        <a:p>
          <a:endParaRPr lang="it-IT"/>
        </a:p>
      </dgm:t>
    </dgm:pt>
    <dgm:pt modelId="{F66225F9-969B-4F64-A6A7-9F3951D2820D}" type="pres">
      <dgm:prSet presAssocID="{93888052-2FFE-4015-8D40-9661E050D1C2}" presName="Name5" presStyleLbl="vennNode1" presStyleIdx="0" presStyleCnt="3">
        <dgm:presLayoutVars>
          <dgm:bulletEnabled val="1"/>
        </dgm:presLayoutVars>
      </dgm:prSet>
      <dgm:spPr/>
      <dgm:t>
        <a:bodyPr/>
        <a:lstStyle/>
        <a:p>
          <a:endParaRPr lang="it-IT"/>
        </a:p>
      </dgm:t>
    </dgm:pt>
    <dgm:pt modelId="{B59E2F5B-07FE-40EF-A2E7-149100BFC69B}" type="pres">
      <dgm:prSet presAssocID="{D5554F86-6ADF-42B7-92C0-F44C422AE7C7}" presName="space" presStyleCnt="0"/>
      <dgm:spPr/>
    </dgm:pt>
    <dgm:pt modelId="{CCA80F75-B7D3-4E8E-8D2D-466B06197260}" type="pres">
      <dgm:prSet presAssocID="{B8F74149-AD15-4B7A-A237-AD47AEDC48F8}" presName="Name5" presStyleLbl="vennNode1" presStyleIdx="1" presStyleCnt="3">
        <dgm:presLayoutVars>
          <dgm:bulletEnabled val="1"/>
        </dgm:presLayoutVars>
      </dgm:prSet>
      <dgm:spPr/>
      <dgm:t>
        <a:bodyPr/>
        <a:lstStyle/>
        <a:p>
          <a:endParaRPr lang="it-IT"/>
        </a:p>
      </dgm:t>
    </dgm:pt>
    <dgm:pt modelId="{4A06AC98-70AC-4818-9433-EA724D5CA3A4}" type="pres">
      <dgm:prSet presAssocID="{50EC0B7D-7393-4803-946D-4115DA449E02}" presName="space" presStyleCnt="0"/>
      <dgm:spPr/>
    </dgm:pt>
    <dgm:pt modelId="{CBF25DBB-D222-4A4D-BAD1-5333F52B8B2A}" type="pres">
      <dgm:prSet presAssocID="{F9358043-3C9B-46CD-A1F2-417E8FE39F8E}" presName="Name5" presStyleLbl="vennNode1" presStyleIdx="2" presStyleCnt="3">
        <dgm:presLayoutVars>
          <dgm:bulletEnabled val="1"/>
        </dgm:presLayoutVars>
      </dgm:prSet>
      <dgm:spPr/>
      <dgm:t>
        <a:bodyPr/>
        <a:lstStyle/>
        <a:p>
          <a:endParaRPr lang="it-IT"/>
        </a:p>
      </dgm:t>
    </dgm:pt>
  </dgm:ptLst>
  <dgm:cxnLst>
    <dgm:cxn modelId="{768CB1BD-454D-493F-B011-92E3D00C603C}" srcId="{8B22AA2A-EB06-462A-95B8-61D0436E1578}" destId="{93888052-2FFE-4015-8D40-9661E050D1C2}" srcOrd="0" destOrd="0" parTransId="{8A4BB7E3-4D53-43B8-A3B3-C528C8A831D4}" sibTransId="{D5554F86-6ADF-42B7-92C0-F44C422AE7C7}"/>
    <dgm:cxn modelId="{9D6DBA8E-C74A-43B7-B741-D849D412939E}" type="presOf" srcId="{F9358043-3C9B-46CD-A1F2-417E8FE39F8E}" destId="{CBF25DBB-D222-4A4D-BAD1-5333F52B8B2A}" srcOrd="0" destOrd="0" presId="urn:microsoft.com/office/officeart/2005/8/layout/venn3"/>
    <dgm:cxn modelId="{44C881B1-3403-471F-8560-68A0CB9E6FD0}" type="presOf" srcId="{93888052-2FFE-4015-8D40-9661E050D1C2}" destId="{F66225F9-969B-4F64-A6A7-9F3951D2820D}" srcOrd="0" destOrd="0" presId="urn:microsoft.com/office/officeart/2005/8/layout/venn3"/>
    <dgm:cxn modelId="{64747DA8-8E41-46CF-87D6-EEC82076F3C5}" type="presOf" srcId="{8B22AA2A-EB06-462A-95B8-61D0436E1578}" destId="{2BC363EC-84AD-4A96-A96A-0FF54BBFB46D}" srcOrd="0" destOrd="0" presId="urn:microsoft.com/office/officeart/2005/8/layout/venn3"/>
    <dgm:cxn modelId="{97A30800-A3DC-47B7-BD93-4A114A65E235}" srcId="{8B22AA2A-EB06-462A-95B8-61D0436E1578}" destId="{F9358043-3C9B-46CD-A1F2-417E8FE39F8E}" srcOrd="2" destOrd="0" parTransId="{99D935AC-A319-4EE2-93E7-0B0195C4DAD6}" sibTransId="{C1146529-25B4-4085-9E63-4DF5027D78C3}"/>
    <dgm:cxn modelId="{ED2581EE-8B95-4986-ACC9-B2FEFCA39AF7}" type="presOf" srcId="{B8F74149-AD15-4B7A-A237-AD47AEDC48F8}" destId="{CCA80F75-B7D3-4E8E-8D2D-466B06197260}" srcOrd="0" destOrd="0" presId="urn:microsoft.com/office/officeart/2005/8/layout/venn3"/>
    <dgm:cxn modelId="{1EDBE461-C11E-46D8-9C36-11EAC7CD2D27}" srcId="{8B22AA2A-EB06-462A-95B8-61D0436E1578}" destId="{B8F74149-AD15-4B7A-A237-AD47AEDC48F8}" srcOrd="1" destOrd="0" parTransId="{3BE77215-CCBB-44CC-98C0-2348F6147221}" sibTransId="{50EC0B7D-7393-4803-946D-4115DA449E02}"/>
    <dgm:cxn modelId="{BC3DE518-18E4-4696-8C4A-B1A3BB509C58}" type="presParOf" srcId="{2BC363EC-84AD-4A96-A96A-0FF54BBFB46D}" destId="{F66225F9-969B-4F64-A6A7-9F3951D2820D}" srcOrd="0" destOrd="0" presId="urn:microsoft.com/office/officeart/2005/8/layout/venn3"/>
    <dgm:cxn modelId="{384F7F96-F5DB-4B80-BDD8-A2957D8FC2FA}" type="presParOf" srcId="{2BC363EC-84AD-4A96-A96A-0FF54BBFB46D}" destId="{B59E2F5B-07FE-40EF-A2E7-149100BFC69B}" srcOrd="1" destOrd="0" presId="urn:microsoft.com/office/officeart/2005/8/layout/venn3"/>
    <dgm:cxn modelId="{6339B18B-B74D-4F4D-AE91-32F3D08E75AF}" type="presParOf" srcId="{2BC363EC-84AD-4A96-A96A-0FF54BBFB46D}" destId="{CCA80F75-B7D3-4E8E-8D2D-466B06197260}" srcOrd="2" destOrd="0" presId="urn:microsoft.com/office/officeart/2005/8/layout/venn3"/>
    <dgm:cxn modelId="{24C4D8F5-F3DD-4BE6-A6F5-5B0666CFF885}" type="presParOf" srcId="{2BC363EC-84AD-4A96-A96A-0FF54BBFB46D}" destId="{4A06AC98-70AC-4818-9433-EA724D5CA3A4}" srcOrd="3" destOrd="0" presId="urn:microsoft.com/office/officeart/2005/8/layout/venn3"/>
    <dgm:cxn modelId="{94C8B922-E857-4519-812D-6AE3F7B258B5}" type="presParOf" srcId="{2BC363EC-84AD-4A96-A96A-0FF54BBFB46D}" destId="{CBF25DBB-D222-4A4D-BAD1-5333F52B8B2A}" srcOrd="4" destOrd="0" presId="urn:microsoft.com/office/officeart/2005/8/layout/ven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53C021E-B329-438E-80B9-996F9AFE3128}" type="doc">
      <dgm:prSet loTypeId="urn:microsoft.com/office/officeart/2005/8/layout/hList1" loCatId="list" qsTypeId="urn:microsoft.com/office/officeart/2005/8/quickstyle/simple1" qsCatId="simple" csTypeId="urn:microsoft.com/office/officeart/2005/8/colors/colorful1#5" csCatId="colorful" phldr="1"/>
      <dgm:spPr/>
      <dgm:t>
        <a:bodyPr/>
        <a:lstStyle/>
        <a:p>
          <a:endParaRPr lang="en-GB"/>
        </a:p>
      </dgm:t>
    </dgm:pt>
    <dgm:pt modelId="{B5875D3E-7F13-437F-8D8D-9F3D20D48D10}">
      <dgm:prSet phldrT="[Tekst]"/>
      <dgm:spPr/>
      <dgm:t>
        <a:bodyPr/>
        <a:lstStyle/>
        <a:p>
          <a:r>
            <a:rPr lang="en-GB" dirty="0"/>
            <a:t>Knowledge</a:t>
          </a:r>
        </a:p>
      </dgm:t>
    </dgm:pt>
    <dgm:pt modelId="{FBA35479-724E-414C-9E10-AD1725E764F6}" type="parTrans" cxnId="{FE0CB676-F6C8-48D5-B78D-1289264AB3F9}">
      <dgm:prSet/>
      <dgm:spPr/>
      <dgm:t>
        <a:bodyPr/>
        <a:lstStyle/>
        <a:p>
          <a:endParaRPr lang="en-GB"/>
        </a:p>
      </dgm:t>
    </dgm:pt>
    <dgm:pt modelId="{B5416893-BFF0-448B-8659-719DE1792792}" type="sibTrans" cxnId="{FE0CB676-F6C8-48D5-B78D-1289264AB3F9}">
      <dgm:prSet/>
      <dgm:spPr/>
      <dgm:t>
        <a:bodyPr/>
        <a:lstStyle/>
        <a:p>
          <a:endParaRPr lang="en-GB"/>
        </a:p>
      </dgm:t>
    </dgm:pt>
    <dgm:pt modelId="{F464EDAD-5023-416A-B512-D94C28360992}">
      <dgm:prSet phldrT="[Tekst]"/>
      <dgm:spPr/>
      <dgm:t>
        <a:bodyPr anchor="ctr"/>
        <a:lstStyle/>
        <a:p>
          <a:pPr algn="l"/>
          <a:r>
            <a:rPr lang="en-US" dirty="0"/>
            <a:t>Constantly raise your knowledge, work on yourself, read, be interested, try to make you an expert in your field,</a:t>
          </a:r>
          <a:endParaRPr lang="en-GB" dirty="0"/>
        </a:p>
      </dgm:t>
    </dgm:pt>
    <dgm:pt modelId="{0EF1F311-36DE-491C-AB17-FE90252C2017}" type="parTrans" cxnId="{262CFEE7-95AF-4381-AAC4-58F3CD7CC3CD}">
      <dgm:prSet/>
      <dgm:spPr/>
      <dgm:t>
        <a:bodyPr/>
        <a:lstStyle/>
        <a:p>
          <a:endParaRPr lang="en-GB"/>
        </a:p>
      </dgm:t>
    </dgm:pt>
    <dgm:pt modelId="{4BF3F366-7E4B-4FB2-B7B1-668B7EE2862E}" type="sibTrans" cxnId="{262CFEE7-95AF-4381-AAC4-58F3CD7CC3CD}">
      <dgm:prSet/>
      <dgm:spPr/>
      <dgm:t>
        <a:bodyPr/>
        <a:lstStyle/>
        <a:p>
          <a:endParaRPr lang="en-GB"/>
        </a:p>
      </dgm:t>
    </dgm:pt>
    <dgm:pt modelId="{596B505F-B554-403D-865C-044E85338688}">
      <dgm:prSet phldrT="[Tekst]"/>
      <dgm:spPr>
        <a:solidFill>
          <a:srgbClr val="E08041"/>
        </a:solidFill>
      </dgm:spPr>
      <dgm:t>
        <a:bodyPr/>
        <a:lstStyle/>
        <a:p>
          <a:r>
            <a:rPr lang="en-GB" dirty="0"/>
            <a:t>Character traits and personality</a:t>
          </a:r>
        </a:p>
      </dgm:t>
    </dgm:pt>
    <dgm:pt modelId="{317DCE58-645C-46EE-B466-32C53A7FE1B0}" type="parTrans" cxnId="{C6461A11-A77B-4BB3-A189-29569E94478A}">
      <dgm:prSet/>
      <dgm:spPr/>
      <dgm:t>
        <a:bodyPr/>
        <a:lstStyle/>
        <a:p>
          <a:endParaRPr lang="en-GB"/>
        </a:p>
      </dgm:t>
    </dgm:pt>
    <dgm:pt modelId="{B361B5E5-F8EC-48BF-B81C-48909452F51C}" type="sibTrans" cxnId="{C6461A11-A77B-4BB3-A189-29569E94478A}">
      <dgm:prSet/>
      <dgm:spPr/>
      <dgm:t>
        <a:bodyPr/>
        <a:lstStyle/>
        <a:p>
          <a:endParaRPr lang="en-GB"/>
        </a:p>
      </dgm:t>
    </dgm:pt>
    <dgm:pt modelId="{6AE672A5-FAA1-4F57-8163-6F37BD9549F4}">
      <dgm:prSet phldrT="[Tekst]"/>
      <dgm:spPr>
        <a:solidFill>
          <a:srgbClr val="F9DBD2">
            <a:alpha val="90000"/>
          </a:srgbClr>
        </a:solidFill>
      </dgm:spPr>
      <dgm:t>
        <a:bodyPr anchor="ctr"/>
        <a:lstStyle/>
        <a:p>
          <a:pPr algn="l"/>
          <a:endParaRPr lang="en-GB" dirty="0"/>
        </a:p>
      </dgm:t>
    </dgm:pt>
    <dgm:pt modelId="{9A15B55B-60FC-4812-83C4-976212D28F0A}" type="parTrans" cxnId="{63D8C3F0-4095-4526-BC4A-9810AB7D5697}">
      <dgm:prSet/>
      <dgm:spPr/>
      <dgm:t>
        <a:bodyPr/>
        <a:lstStyle/>
        <a:p>
          <a:endParaRPr lang="en-GB"/>
        </a:p>
      </dgm:t>
    </dgm:pt>
    <dgm:pt modelId="{4D322620-59E6-4855-AB63-9265A66DFB9F}" type="sibTrans" cxnId="{63D8C3F0-4095-4526-BC4A-9810AB7D5697}">
      <dgm:prSet/>
      <dgm:spPr/>
      <dgm:t>
        <a:bodyPr/>
        <a:lstStyle/>
        <a:p>
          <a:endParaRPr lang="en-GB"/>
        </a:p>
      </dgm:t>
    </dgm:pt>
    <dgm:pt modelId="{4EEAAE1B-3F81-4112-8BFC-2322C95CD61E}">
      <dgm:prSet/>
      <dgm:spPr>
        <a:solidFill>
          <a:srgbClr val="E08041"/>
        </a:solidFill>
      </dgm:spPr>
      <dgm:t>
        <a:bodyPr/>
        <a:lstStyle/>
        <a:p>
          <a:r>
            <a:rPr lang="en-GB" dirty="0"/>
            <a:t>Actions, decisions we make</a:t>
          </a:r>
        </a:p>
      </dgm:t>
    </dgm:pt>
    <dgm:pt modelId="{3BB70647-6DF1-4233-8FE4-44C736BD9221}" type="parTrans" cxnId="{C2109500-81BF-4EEE-BCBE-6BAC674314CF}">
      <dgm:prSet/>
      <dgm:spPr/>
      <dgm:t>
        <a:bodyPr/>
        <a:lstStyle/>
        <a:p>
          <a:endParaRPr lang="en-GB"/>
        </a:p>
      </dgm:t>
    </dgm:pt>
    <dgm:pt modelId="{01AE3D2D-10D6-483A-9440-25CD5274BD94}" type="sibTrans" cxnId="{C2109500-81BF-4EEE-BCBE-6BAC674314CF}">
      <dgm:prSet/>
      <dgm:spPr/>
      <dgm:t>
        <a:bodyPr/>
        <a:lstStyle/>
        <a:p>
          <a:endParaRPr lang="en-GB"/>
        </a:p>
      </dgm:t>
    </dgm:pt>
    <dgm:pt modelId="{56EFF4BA-4312-4CD4-A266-800D212A962A}">
      <dgm:prSet/>
      <dgm:spPr/>
      <dgm:t>
        <a:bodyPr anchor="ctr"/>
        <a:lstStyle/>
        <a:p>
          <a:endParaRPr lang="en-GB" dirty="0"/>
        </a:p>
      </dgm:t>
    </dgm:pt>
    <dgm:pt modelId="{EEACC019-BF9A-46B3-B370-A8EB884BCC8B}" type="parTrans" cxnId="{2FEBE28E-03EE-4C60-9C51-DC966F4B0704}">
      <dgm:prSet/>
      <dgm:spPr/>
      <dgm:t>
        <a:bodyPr/>
        <a:lstStyle/>
        <a:p>
          <a:endParaRPr lang="en-GB"/>
        </a:p>
      </dgm:t>
    </dgm:pt>
    <dgm:pt modelId="{D5B58B99-F806-4C67-AEF7-27F72894399A}" type="sibTrans" cxnId="{2FEBE28E-03EE-4C60-9C51-DC966F4B0704}">
      <dgm:prSet/>
      <dgm:spPr/>
      <dgm:t>
        <a:bodyPr/>
        <a:lstStyle/>
        <a:p>
          <a:endParaRPr lang="en-GB"/>
        </a:p>
      </dgm:t>
    </dgm:pt>
    <dgm:pt modelId="{2F17D0CD-E911-4BFF-81E2-319CABB76885}">
      <dgm:prSet/>
      <dgm:spPr>
        <a:solidFill>
          <a:srgbClr val="E08041"/>
        </a:solidFill>
      </dgm:spPr>
      <dgm:t>
        <a:bodyPr/>
        <a:lstStyle/>
        <a:p>
          <a:r>
            <a:rPr lang="en-GB" dirty="0"/>
            <a:t>Convictions</a:t>
          </a:r>
        </a:p>
      </dgm:t>
    </dgm:pt>
    <dgm:pt modelId="{7F38F312-8294-4A09-B832-C193B044B5A5}" type="parTrans" cxnId="{CF5BF09F-5751-4E07-96EA-BC8A0572CA48}">
      <dgm:prSet/>
      <dgm:spPr/>
      <dgm:t>
        <a:bodyPr/>
        <a:lstStyle/>
        <a:p>
          <a:endParaRPr lang="en-GB"/>
        </a:p>
      </dgm:t>
    </dgm:pt>
    <dgm:pt modelId="{80D26B37-13AE-43DD-A2BF-95F680833045}" type="sibTrans" cxnId="{CF5BF09F-5751-4E07-96EA-BC8A0572CA48}">
      <dgm:prSet/>
      <dgm:spPr/>
      <dgm:t>
        <a:bodyPr/>
        <a:lstStyle/>
        <a:p>
          <a:endParaRPr lang="en-GB"/>
        </a:p>
      </dgm:t>
    </dgm:pt>
    <dgm:pt modelId="{313BC8C4-969A-405B-8002-A63FB8EAA0F0}">
      <dgm:prSet/>
      <dgm:spPr>
        <a:solidFill>
          <a:srgbClr val="F9DBD2">
            <a:alpha val="90000"/>
          </a:srgbClr>
        </a:solidFill>
      </dgm:spPr>
      <dgm:t>
        <a:bodyPr/>
        <a:lstStyle/>
        <a:p>
          <a:pPr algn="l"/>
          <a:r>
            <a:rPr lang="en-US" dirty="0"/>
            <a:t>Develop your positive character traits. It allows us to establish good relationships with others and help us function well in life, e.g. assertiveness, accuracy, communication skills, loyalty, duty, diligence, etc.</a:t>
          </a:r>
          <a:endParaRPr lang="en-GB" dirty="0"/>
        </a:p>
      </dgm:t>
    </dgm:pt>
    <dgm:pt modelId="{0C92299A-FCCB-44F4-ABB4-2BC2F4E0E7FC}" type="parTrans" cxnId="{C61868DC-B5C0-4B6C-A98E-861806F4407E}">
      <dgm:prSet/>
      <dgm:spPr/>
      <dgm:t>
        <a:bodyPr/>
        <a:lstStyle/>
        <a:p>
          <a:endParaRPr lang="en-GB"/>
        </a:p>
      </dgm:t>
    </dgm:pt>
    <dgm:pt modelId="{3CBF9B32-6F01-4390-9F3A-B58924065E46}" type="sibTrans" cxnId="{C61868DC-B5C0-4B6C-A98E-861806F4407E}">
      <dgm:prSet/>
      <dgm:spPr/>
      <dgm:t>
        <a:bodyPr/>
        <a:lstStyle/>
        <a:p>
          <a:endParaRPr lang="en-GB"/>
        </a:p>
      </dgm:t>
    </dgm:pt>
    <dgm:pt modelId="{CB993F39-BE6B-445E-A2A8-ECC0B4467583}">
      <dgm:prSet/>
      <dgm:spPr/>
      <dgm:t>
        <a:bodyPr/>
        <a:lstStyle/>
        <a:p>
          <a:r>
            <a:rPr lang="en-US" dirty="0"/>
            <a:t>The actions we take, the next steps that lead us to a decision</a:t>
          </a:r>
          <a:endParaRPr lang="en-GB" dirty="0"/>
        </a:p>
      </dgm:t>
    </dgm:pt>
    <dgm:pt modelId="{EB0A5807-09A5-442D-9743-94955B8585E0}" type="parTrans" cxnId="{589F3E46-B3B6-4FBD-85DD-3EEBC2C650E2}">
      <dgm:prSet/>
      <dgm:spPr/>
      <dgm:t>
        <a:bodyPr/>
        <a:lstStyle/>
        <a:p>
          <a:endParaRPr lang="en-GB"/>
        </a:p>
      </dgm:t>
    </dgm:pt>
    <dgm:pt modelId="{33CAA844-C2E5-4179-A0B4-0C27A6E540DC}" type="sibTrans" cxnId="{589F3E46-B3B6-4FBD-85DD-3EEBC2C650E2}">
      <dgm:prSet/>
      <dgm:spPr/>
      <dgm:t>
        <a:bodyPr/>
        <a:lstStyle/>
        <a:p>
          <a:endParaRPr lang="en-GB"/>
        </a:p>
      </dgm:t>
    </dgm:pt>
    <dgm:pt modelId="{71CB9B53-C1C0-4DFE-964F-6D2855E02063}">
      <dgm:prSet/>
      <dgm:spPr>
        <a:solidFill>
          <a:srgbClr val="F9DBD2">
            <a:alpha val="90000"/>
          </a:srgbClr>
        </a:solidFill>
      </dgm:spPr>
      <dgm:t>
        <a:bodyPr anchor="ctr"/>
        <a:lstStyle/>
        <a:p>
          <a:r>
            <a:rPr lang="en-US" dirty="0"/>
            <a:t>Beliefs, personality; our intuition, self-confidence, our beliefs, non-mental cognition, intuition,</a:t>
          </a:r>
          <a:endParaRPr lang="en-GB" dirty="0"/>
        </a:p>
      </dgm:t>
    </dgm:pt>
    <dgm:pt modelId="{A1139674-1113-426C-BA3E-5C91A78A2439}" type="parTrans" cxnId="{4554CE53-16B2-4357-8FBC-F06DD41FD786}">
      <dgm:prSet/>
      <dgm:spPr/>
      <dgm:t>
        <a:bodyPr/>
        <a:lstStyle/>
        <a:p>
          <a:endParaRPr lang="it-IT"/>
        </a:p>
      </dgm:t>
    </dgm:pt>
    <dgm:pt modelId="{91F147F1-1217-47E2-B9D9-C6FCCB6E7B43}" type="sibTrans" cxnId="{4554CE53-16B2-4357-8FBC-F06DD41FD786}">
      <dgm:prSet/>
      <dgm:spPr/>
      <dgm:t>
        <a:bodyPr/>
        <a:lstStyle/>
        <a:p>
          <a:endParaRPr lang="it-IT"/>
        </a:p>
      </dgm:t>
    </dgm:pt>
    <dgm:pt modelId="{19251D5F-0695-4C38-873A-C1820C1F4060}" type="pres">
      <dgm:prSet presAssocID="{C53C021E-B329-438E-80B9-996F9AFE3128}" presName="Name0" presStyleCnt="0">
        <dgm:presLayoutVars>
          <dgm:dir/>
          <dgm:animLvl val="lvl"/>
          <dgm:resizeHandles val="exact"/>
        </dgm:presLayoutVars>
      </dgm:prSet>
      <dgm:spPr/>
      <dgm:t>
        <a:bodyPr/>
        <a:lstStyle/>
        <a:p>
          <a:endParaRPr lang="it-IT"/>
        </a:p>
      </dgm:t>
    </dgm:pt>
    <dgm:pt modelId="{96C9F9B4-1731-457A-91BF-F5CF1E955E7D}" type="pres">
      <dgm:prSet presAssocID="{B5875D3E-7F13-437F-8D8D-9F3D20D48D10}" presName="composite" presStyleCnt="0"/>
      <dgm:spPr/>
    </dgm:pt>
    <dgm:pt modelId="{182D1D44-CBE9-45D0-9C5E-883E359D9227}" type="pres">
      <dgm:prSet presAssocID="{B5875D3E-7F13-437F-8D8D-9F3D20D48D10}" presName="parTx" presStyleLbl="alignNode1" presStyleIdx="0" presStyleCnt="4">
        <dgm:presLayoutVars>
          <dgm:chMax val="0"/>
          <dgm:chPref val="0"/>
          <dgm:bulletEnabled val="1"/>
        </dgm:presLayoutVars>
      </dgm:prSet>
      <dgm:spPr/>
      <dgm:t>
        <a:bodyPr/>
        <a:lstStyle/>
        <a:p>
          <a:endParaRPr lang="it-IT"/>
        </a:p>
      </dgm:t>
    </dgm:pt>
    <dgm:pt modelId="{6191E48F-0B33-4208-8E3F-EDB4A503F4E5}" type="pres">
      <dgm:prSet presAssocID="{B5875D3E-7F13-437F-8D8D-9F3D20D48D10}" presName="desTx" presStyleLbl="alignAccFollowNode1" presStyleIdx="0" presStyleCnt="4">
        <dgm:presLayoutVars>
          <dgm:bulletEnabled val="1"/>
        </dgm:presLayoutVars>
      </dgm:prSet>
      <dgm:spPr/>
      <dgm:t>
        <a:bodyPr/>
        <a:lstStyle/>
        <a:p>
          <a:endParaRPr lang="it-IT"/>
        </a:p>
      </dgm:t>
    </dgm:pt>
    <dgm:pt modelId="{F768D5A8-4783-4432-ABC2-1C7DF9F0F305}" type="pres">
      <dgm:prSet presAssocID="{B5416893-BFF0-448B-8659-719DE1792792}" presName="space" presStyleCnt="0"/>
      <dgm:spPr/>
    </dgm:pt>
    <dgm:pt modelId="{E46C5DB2-47E9-4156-BF84-BD421FB368FE}" type="pres">
      <dgm:prSet presAssocID="{596B505F-B554-403D-865C-044E85338688}" presName="composite" presStyleCnt="0"/>
      <dgm:spPr/>
    </dgm:pt>
    <dgm:pt modelId="{C9454C77-69D9-47F8-9397-A0E3A8B21DD2}" type="pres">
      <dgm:prSet presAssocID="{596B505F-B554-403D-865C-044E85338688}" presName="parTx" presStyleLbl="alignNode1" presStyleIdx="1" presStyleCnt="4">
        <dgm:presLayoutVars>
          <dgm:chMax val="0"/>
          <dgm:chPref val="0"/>
          <dgm:bulletEnabled val="1"/>
        </dgm:presLayoutVars>
      </dgm:prSet>
      <dgm:spPr/>
      <dgm:t>
        <a:bodyPr/>
        <a:lstStyle/>
        <a:p>
          <a:endParaRPr lang="it-IT"/>
        </a:p>
      </dgm:t>
    </dgm:pt>
    <dgm:pt modelId="{44B84D50-BFFC-4E93-A2FF-42EFF17468BF}" type="pres">
      <dgm:prSet presAssocID="{596B505F-B554-403D-865C-044E85338688}" presName="desTx" presStyleLbl="alignAccFollowNode1" presStyleIdx="1" presStyleCnt="4">
        <dgm:presLayoutVars>
          <dgm:bulletEnabled val="1"/>
        </dgm:presLayoutVars>
      </dgm:prSet>
      <dgm:spPr/>
      <dgm:t>
        <a:bodyPr/>
        <a:lstStyle/>
        <a:p>
          <a:endParaRPr lang="it-IT"/>
        </a:p>
      </dgm:t>
    </dgm:pt>
    <dgm:pt modelId="{A81B2AB2-3356-42ED-9C7E-5730FE4D4F1B}" type="pres">
      <dgm:prSet presAssocID="{B361B5E5-F8EC-48BF-B81C-48909452F51C}" presName="space" presStyleCnt="0"/>
      <dgm:spPr/>
    </dgm:pt>
    <dgm:pt modelId="{5D14479C-9B98-4CBA-86EF-5D3BD16F2439}" type="pres">
      <dgm:prSet presAssocID="{4EEAAE1B-3F81-4112-8BFC-2322C95CD61E}" presName="composite" presStyleCnt="0"/>
      <dgm:spPr/>
    </dgm:pt>
    <dgm:pt modelId="{1ACE3FC7-54C9-4A4C-A8C9-7727715B3632}" type="pres">
      <dgm:prSet presAssocID="{4EEAAE1B-3F81-4112-8BFC-2322C95CD61E}" presName="parTx" presStyleLbl="alignNode1" presStyleIdx="2" presStyleCnt="4">
        <dgm:presLayoutVars>
          <dgm:chMax val="0"/>
          <dgm:chPref val="0"/>
          <dgm:bulletEnabled val="1"/>
        </dgm:presLayoutVars>
      </dgm:prSet>
      <dgm:spPr/>
      <dgm:t>
        <a:bodyPr/>
        <a:lstStyle/>
        <a:p>
          <a:endParaRPr lang="it-IT"/>
        </a:p>
      </dgm:t>
    </dgm:pt>
    <dgm:pt modelId="{D21F4AAF-EA04-4BE1-B3A4-7DDD2E01755F}" type="pres">
      <dgm:prSet presAssocID="{4EEAAE1B-3F81-4112-8BFC-2322C95CD61E}" presName="desTx" presStyleLbl="alignAccFollowNode1" presStyleIdx="2" presStyleCnt="4">
        <dgm:presLayoutVars>
          <dgm:bulletEnabled val="1"/>
        </dgm:presLayoutVars>
      </dgm:prSet>
      <dgm:spPr/>
      <dgm:t>
        <a:bodyPr/>
        <a:lstStyle/>
        <a:p>
          <a:endParaRPr lang="it-IT"/>
        </a:p>
      </dgm:t>
    </dgm:pt>
    <dgm:pt modelId="{1C7A2016-E5A1-408C-85B5-036F6B0AE36A}" type="pres">
      <dgm:prSet presAssocID="{01AE3D2D-10D6-483A-9440-25CD5274BD94}" presName="space" presStyleCnt="0"/>
      <dgm:spPr/>
    </dgm:pt>
    <dgm:pt modelId="{693AE9DE-3DDC-4424-BE98-CB61170D677F}" type="pres">
      <dgm:prSet presAssocID="{2F17D0CD-E911-4BFF-81E2-319CABB76885}" presName="composite" presStyleCnt="0"/>
      <dgm:spPr/>
    </dgm:pt>
    <dgm:pt modelId="{3C807308-45A9-40B7-9B6D-435461744383}" type="pres">
      <dgm:prSet presAssocID="{2F17D0CD-E911-4BFF-81E2-319CABB76885}" presName="parTx" presStyleLbl="alignNode1" presStyleIdx="3" presStyleCnt="4">
        <dgm:presLayoutVars>
          <dgm:chMax val="0"/>
          <dgm:chPref val="0"/>
          <dgm:bulletEnabled val="1"/>
        </dgm:presLayoutVars>
      </dgm:prSet>
      <dgm:spPr/>
      <dgm:t>
        <a:bodyPr/>
        <a:lstStyle/>
        <a:p>
          <a:endParaRPr lang="it-IT"/>
        </a:p>
      </dgm:t>
    </dgm:pt>
    <dgm:pt modelId="{12EFD0A8-F324-4368-B158-DEB3BA387039}" type="pres">
      <dgm:prSet presAssocID="{2F17D0CD-E911-4BFF-81E2-319CABB76885}" presName="desTx" presStyleLbl="alignAccFollowNode1" presStyleIdx="3" presStyleCnt="4">
        <dgm:presLayoutVars>
          <dgm:bulletEnabled val="1"/>
        </dgm:presLayoutVars>
      </dgm:prSet>
      <dgm:spPr/>
      <dgm:t>
        <a:bodyPr/>
        <a:lstStyle/>
        <a:p>
          <a:endParaRPr lang="it-IT"/>
        </a:p>
      </dgm:t>
    </dgm:pt>
  </dgm:ptLst>
  <dgm:cxnLst>
    <dgm:cxn modelId="{6A265838-9BCE-4E36-B256-35F01A3BC94C}" type="presOf" srcId="{56EFF4BA-4312-4CD4-A266-800D212A962A}" destId="{D21F4AAF-EA04-4BE1-B3A4-7DDD2E01755F}" srcOrd="0" destOrd="0" presId="urn:microsoft.com/office/officeart/2005/8/layout/hList1"/>
    <dgm:cxn modelId="{DDD18C8B-E48E-4C38-BAD6-378A4CB9CA3F}" type="presOf" srcId="{CB993F39-BE6B-445E-A2A8-ECC0B4467583}" destId="{D21F4AAF-EA04-4BE1-B3A4-7DDD2E01755F}" srcOrd="0" destOrd="1" presId="urn:microsoft.com/office/officeart/2005/8/layout/hList1"/>
    <dgm:cxn modelId="{C4F3D071-8889-4931-9AA5-D9A512C5AB45}" type="presOf" srcId="{6AE672A5-FAA1-4F57-8163-6F37BD9549F4}" destId="{44B84D50-BFFC-4E93-A2FF-42EFF17468BF}" srcOrd="0" destOrd="0" presId="urn:microsoft.com/office/officeart/2005/8/layout/hList1"/>
    <dgm:cxn modelId="{FE0CB676-F6C8-48D5-B78D-1289264AB3F9}" srcId="{C53C021E-B329-438E-80B9-996F9AFE3128}" destId="{B5875D3E-7F13-437F-8D8D-9F3D20D48D10}" srcOrd="0" destOrd="0" parTransId="{FBA35479-724E-414C-9E10-AD1725E764F6}" sibTransId="{B5416893-BFF0-448B-8659-719DE1792792}"/>
    <dgm:cxn modelId="{589F3E46-B3B6-4FBD-85DD-3EEBC2C650E2}" srcId="{4EEAAE1B-3F81-4112-8BFC-2322C95CD61E}" destId="{CB993F39-BE6B-445E-A2A8-ECC0B4467583}" srcOrd="1" destOrd="0" parTransId="{EB0A5807-09A5-442D-9743-94955B8585E0}" sibTransId="{33CAA844-C2E5-4179-A0B4-0C27A6E540DC}"/>
    <dgm:cxn modelId="{63D8C3F0-4095-4526-BC4A-9810AB7D5697}" srcId="{596B505F-B554-403D-865C-044E85338688}" destId="{6AE672A5-FAA1-4F57-8163-6F37BD9549F4}" srcOrd="0" destOrd="0" parTransId="{9A15B55B-60FC-4812-83C4-976212D28F0A}" sibTransId="{4D322620-59E6-4855-AB63-9265A66DFB9F}"/>
    <dgm:cxn modelId="{18461E70-46FA-4107-8902-00C1A18A9995}" type="presOf" srcId="{F464EDAD-5023-416A-B512-D94C28360992}" destId="{6191E48F-0B33-4208-8E3F-EDB4A503F4E5}" srcOrd="0" destOrd="0" presId="urn:microsoft.com/office/officeart/2005/8/layout/hList1"/>
    <dgm:cxn modelId="{4554CE53-16B2-4357-8FBC-F06DD41FD786}" srcId="{2F17D0CD-E911-4BFF-81E2-319CABB76885}" destId="{71CB9B53-C1C0-4DFE-964F-6D2855E02063}" srcOrd="0" destOrd="0" parTransId="{A1139674-1113-426C-BA3E-5C91A78A2439}" sibTransId="{91F147F1-1217-47E2-B9D9-C6FCCB6E7B43}"/>
    <dgm:cxn modelId="{C2109500-81BF-4EEE-BCBE-6BAC674314CF}" srcId="{C53C021E-B329-438E-80B9-996F9AFE3128}" destId="{4EEAAE1B-3F81-4112-8BFC-2322C95CD61E}" srcOrd="2" destOrd="0" parTransId="{3BB70647-6DF1-4233-8FE4-44C736BD9221}" sibTransId="{01AE3D2D-10D6-483A-9440-25CD5274BD94}"/>
    <dgm:cxn modelId="{CF5BF09F-5751-4E07-96EA-BC8A0572CA48}" srcId="{C53C021E-B329-438E-80B9-996F9AFE3128}" destId="{2F17D0CD-E911-4BFF-81E2-319CABB76885}" srcOrd="3" destOrd="0" parTransId="{7F38F312-8294-4A09-B832-C193B044B5A5}" sibTransId="{80D26B37-13AE-43DD-A2BF-95F680833045}"/>
    <dgm:cxn modelId="{262CFEE7-95AF-4381-AAC4-58F3CD7CC3CD}" srcId="{B5875D3E-7F13-437F-8D8D-9F3D20D48D10}" destId="{F464EDAD-5023-416A-B512-D94C28360992}" srcOrd="0" destOrd="0" parTransId="{0EF1F311-36DE-491C-AB17-FE90252C2017}" sibTransId="{4BF3F366-7E4B-4FB2-B7B1-668B7EE2862E}"/>
    <dgm:cxn modelId="{38F30E86-4F7A-4163-9DFD-578E139F30E1}" type="presOf" srcId="{71CB9B53-C1C0-4DFE-964F-6D2855E02063}" destId="{12EFD0A8-F324-4368-B158-DEB3BA387039}" srcOrd="0" destOrd="0" presId="urn:microsoft.com/office/officeart/2005/8/layout/hList1"/>
    <dgm:cxn modelId="{7FE2F4C7-5BF1-4145-A6FC-50C30E36E0E7}" type="presOf" srcId="{313BC8C4-969A-405B-8002-A63FB8EAA0F0}" destId="{44B84D50-BFFC-4E93-A2FF-42EFF17468BF}" srcOrd="0" destOrd="1" presId="urn:microsoft.com/office/officeart/2005/8/layout/hList1"/>
    <dgm:cxn modelId="{C61868DC-B5C0-4B6C-A98E-861806F4407E}" srcId="{596B505F-B554-403D-865C-044E85338688}" destId="{313BC8C4-969A-405B-8002-A63FB8EAA0F0}" srcOrd="1" destOrd="0" parTransId="{0C92299A-FCCB-44F4-ABB4-2BC2F4E0E7FC}" sibTransId="{3CBF9B32-6F01-4390-9F3A-B58924065E46}"/>
    <dgm:cxn modelId="{5DA16E32-9178-41C1-A750-E119E8803631}" type="presOf" srcId="{C53C021E-B329-438E-80B9-996F9AFE3128}" destId="{19251D5F-0695-4C38-873A-C1820C1F4060}" srcOrd="0" destOrd="0" presId="urn:microsoft.com/office/officeart/2005/8/layout/hList1"/>
    <dgm:cxn modelId="{227A312D-CD31-47C4-B515-8788CA5480FC}" type="presOf" srcId="{B5875D3E-7F13-437F-8D8D-9F3D20D48D10}" destId="{182D1D44-CBE9-45D0-9C5E-883E359D9227}" srcOrd="0" destOrd="0" presId="urn:microsoft.com/office/officeart/2005/8/layout/hList1"/>
    <dgm:cxn modelId="{516F63B3-9CB2-4058-B5F0-E26A529EC0C7}" type="presOf" srcId="{2F17D0CD-E911-4BFF-81E2-319CABB76885}" destId="{3C807308-45A9-40B7-9B6D-435461744383}" srcOrd="0" destOrd="0" presId="urn:microsoft.com/office/officeart/2005/8/layout/hList1"/>
    <dgm:cxn modelId="{C6461A11-A77B-4BB3-A189-29569E94478A}" srcId="{C53C021E-B329-438E-80B9-996F9AFE3128}" destId="{596B505F-B554-403D-865C-044E85338688}" srcOrd="1" destOrd="0" parTransId="{317DCE58-645C-46EE-B466-32C53A7FE1B0}" sibTransId="{B361B5E5-F8EC-48BF-B81C-48909452F51C}"/>
    <dgm:cxn modelId="{2FEBE28E-03EE-4C60-9C51-DC966F4B0704}" srcId="{4EEAAE1B-3F81-4112-8BFC-2322C95CD61E}" destId="{56EFF4BA-4312-4CD4-A266-800D212A962A}" srcOrd="0" destOrd="0" parTransId="{EEACC019-BF9A-46B3-B370-A8EB884BCC8B}" sibTransId="{D5B58B99-F806-4C67-AEF7-27F72894399A}"/>
    <dgm:cxn modelId="{7201318F-F87B-4377-A5D7-0DE9B832EE0B}" type="presOf" srcId="{4EEAAE1B-3F81-4112-8BFC-2322C95CD61E}" destId="{1ACE3FC7-54C9-4A4C-A8C9-7727715B3632}" srcOrd="0" destOrd="0" presId="urn:microsoft.com/office/officeart/2005/8/layout/hList1"/>
    <dgm:cxn modelId="{58D416C8-9A5F-4FFF-9358-7ED885B9997E}" type="presOf" srcId="{596B505F-B554-403D-865C-044E85338688}" destId="{C9454C77-69D9-47F8-9397-A0E3A8B21DD2}" srcOrd="0" destOrd="0" presId="urn:microsoft.com/office/officeart/2005/8/layout/hList1"/>
    <dgm:cxn modelId="{BFF659F0-232C-431E-A5B8-0728DBED4D58}" type="presParOf" srcId="{19251D5F-0695-4C38-873A-C1820C1F4060}" destId="{96C9F9B4-1731-457A-91BF-F5CF1E955E7D}" srcOrd="0" destOrd="0" presId="urn:microsoft.com/office/officeart/2005/8/layout/hList1"/>
    <dgm:cxn modelId="{F08377C6-3D5F-4B4E-85CD-726D0E65B693}" type="presParOf" srcId="{96C9F9B4-1731-457A-91BF-F5CF1E955E7D}" destId="{182D1D44-CBE9-45D0-9C5E-883E359D9227}" srcOrd="0" destOrd="0" presId="urn:microsoft.com/office/officeart/2005/8/layout/hList1"/>
    <dgm:cxn modelId="{BF64C615-CC67-4CF1-8F67-C01C41F0D49B}" type="presParOf" srcId="{96C9F9B4-1731-457A-91BF-F5CF1E955E7D}" destId="{6191E48F-0B33-4208-8E3F-EDB4A503F4E5}" srcOrd="1" destOrd="0" presId="urn:microsoft.com/office/officeart/2005/8/layout/hList1"/>
    <dgm:cxn modelId="{20EACE6A-E5E3-48D6-B19B-55D1F42DED93}" type="presParOf" srcId="{19251D5F-0695-4C38-873A-C1820C1F4060}" destId="{F768D5A8-4783-4432-ABC2-1C7DF9F0F305}" srcOrd="1" destOrd="0" presId="urn:microsoft.com/office/officeart/2005/8/layout/hList1"/>
    <dgm:cxn modelId="{C7C00AFC-6B63-4680-9128-C078ABDA3E05}" type="presParOf" srcId="{19251D5F-0695-4C38-873A-C1820C1F4060}" destId="{E46C5DB2-47E9-4156-BF84-BD421FB368FE}" srcOrd="2" destOrd="0" presId="urn:microsoft.com/office/officeart/2005/8/layout/hList1"/>
    <dgm:cxn modelId="{CAAE4B2D-8817-483A-B0E0-4750BC02A96A}" type="presParOf" srcId="{E46C5DB2-47E9-4156-BF84-BD421FB368FE}" destId="{C9454C77-69D9-47F8-9397-A0E3A8B21DD2}" srcOrd="0" destOrd="0" presId="urn:microsoft.com/office/officeart/2005/8/layout/hList1"/>
    <dgm:cxn modelId="{F7A28CAB-1319-4D59-B03B-306EE90570DD}" type="presParOf" srcId="{E46C5DB2-47E9-4156-BF84-BD421FB368FE}" destId="{44B84D50-BFFC-4E93-A2FF-42EFF17468BF}" srcOrd="1" destOrd="0" presId="urn:microsoft.com/office/officeart/2005/8/layout/hList1"/>
    <dgm:cxn modelId="{5AFBD385-5187-4297-B7E5-38E936401232}" type="presParOf" srcId="{19251D5F-0695-4C38-873A-C1820C1F4060}" destId="{A81B2AB2-3356-42ED-9C7E-5730FE4D4F1B}" srcOrd="3" destOrd="0" presId="urn:microsoft.com/office/officeart/2005/8/layout/hList1"/>
    <dgm:cxn modelId="{3ACBEC9C-0871-4A56-A08E-6EE46FBFA627}" type="presParOf" srcId="{19251D5F-0695-4C38-873A-C1820C1F4060}" destId="{5D14479C-9B98-4CBA-86EF-5D3BD16F2439}" srcOrd="4" destOrd="0" presId="urn:microsoft.com/office/officeart/2005/8/layout/hList1"/>
    <dgm:cxn modelId="{4729245C-E06B-4DD4-A378-2C4917802BAD}" type="presParOf" srcId="{5D14479C-9B98-4CBA-86EF-5D3BD16F2439}" destId="{1ACE3FC7-54C9-4A4C-A8C9-7727715B3632}" srcOrd="0" destOrd="0" presId="urn:microsoft.com/office/officeart/2005/8/layout/hList1"/>
    <dgm:cxn modelId="{23351ADA-4BB3-4278-AD61-5BF0DA12F122}" type="presParOf" srcId="{5D14479C-9B98-4CBA-86EF-5D3BD16F2439}" destId="{D21F4AAF-EA04-4BE1-B3A4-7DDD2E01755F}" srcOrd="1" destOrd="0" presId="urn:microsoft.com/office/officeart/2005/8/layout/hList1"/>
    <dgm:cxn modelId="{AEB34221-5015-44A4-BDDF-EC1B0F215CB3}" type="presParOf" srcId="{19251D5F-0695-4C38-873A-C1820C1F4060}" destId="{1C7A2016-E5A1-408C-85B5-036F6B0AE36A}" srcOrd="5" destOrd="0" presId="urn:microsoft.com/office/officeart/2005/8/layout/hList1"/>
    <dgm:cxn modelId="{BCFDEE1A-92F0-4F53-A6BF-DDC47281729E}" type="presParOf" srcId="{19251D5F-0695-4C38-873A-C1820C1F4060}" destId="{693AE9DE-3DDC-4424-BE98-CB61170D677F}" srcOrd="6" destOrd="0" presId="urn:microsoft.com/office/officeart/2005/8/layout/hList1"/>
    <dgm:cxn modelId="{D1989E2E-B518-4CD7-9C61-817452BADBC2}" type="presParOf" srcId="{693AE9DE-3DDC-4424-BE98-CB61170D677F}" destId="{3C807308-45A9-40B7-9B6D-435461744383}" srcOrd="0" destOrd="0" presId="urn:microsoft.com/office/officeart/2005/8/layout/hList1"/>
    <dgm:cxn modelId="{2CAC1947-0710-4E47-B0DD-47385884EB38}" type="presParOf" srcId="{693AE9DE-3DDC-4424-BE98-CB61170D677F}" destId="{12EFD0A8-F324-4368-B158-DEB3BA387039}"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53C021E-B329-438E-80B9-996F9AFE3128}" type="doc">
      <dgm:prSet loTypeId="urn:microsoft.com/office/officeart/2005/8/layout/hList1" loCatId="list" qsTypeId="urn:microsoft.com/office/officeart/2005/8/quickstyle/simple1" qsCatId="simple" csTypeId="urn:microsoft.com/office/officeart/2005/8/colors/colorful1#6" csCatId="colorful" phldr="1"/>
      <dgm:spPr/>
      <dgm:t>
        <a:bodyPr/>
        <a:lstStyle/>
        <a:p>
          <a:endParaRPr lang="en-GB"/>
        </a:p>
      </dgm:t>
    </dgm:pt>
    <dgm:pt modelId="{B5875D3E-7F13-437F-8D8D-9F3D20D48D10}">
      <dgm:prSet phldrT="[Tekst]"/>
      <dgm:spPr/>
      <dgm:t>
        <a:bodyPr/>
        <a:lstStyle/>
        <a:p>
          <a:r>
            <a:rPr lang="es-ES" b="1" dirty="0">
              <a:latin typeface="Arial" panose="020B0604020202020204" pitchFamily="34" charset="0"/>
              <a:cs typeface="Arial" panose="020B0604020202020204" pitchFamily="34" charset="0"/>
            </a:rPr>
            <a:t>uncertainty</a:t>
          </a:r>
          <a:endParaRPr lang="en-GB" dirty="0"/>
        </a:p>
      </dgm:t>
    </dgm:pt>
    <dgm:pt modelId="{FBA35479-724E-414C-9E10-AD1725E764F6}" type="parTrans" cxnId="{FE0CB676-F6C8-48D5-B78D-1289264AB3F9}">
      <dgm:prSet/>
      <dgm:spPr/>
      <dgm:t>
        <a:bodyPr/>
        <a:lstStyle/>
        <a:p>
          <a:endParaRPr lang="en-GB"/>
        </a:p>
      </dgm:t>
    </dgm:pt>
    <dgm:pt modelId="{B5416893-BFF0-448B-8659-719DE1792792}" type="sibTrans" cxnId="{FE0CB676-F6C8-48D5-B78D-1289264AB3F9}">
      <dgm:prSet/>
      <dgm:spPr/>
      <dgm:t>
        <a:bodyPr/>
        <a:lstStyle/>
        <a:p>
          <a:endParaRPr lang="en-GB"/>
        </a:p>
      </dgm:t>
    </dgm:pt>
    <dgm:pt modelId="{F464EDAD-5023-416A-B512-D94C28360992}">
      <dgm:prSet phldrT="[Tekst]"/>
      <dgm:spPr/>
      <dgm:t>
        <a:bodyPr anchor="ctr"/>
        <a:lstStyle/>
        <a:p>
          <a:r>
            <a:rPr lang="pl-PL" dirty="0"/>
            <a:t>A</a:t>
          </a:r>
          <a:r>
            <a:rPr lang="en-US" dirty="0"/>
            <a:t> situation, in which the probability distribution is unknown</a:t>
          </a:r>
          <a:r>
            <a:rPr lang="en-GB" dirty="0"/>
            <a:t>. </a:t>
          </a:r>
          <a:r>
            <a:rPr lang="en-US" dirty="0"/>
            <a:t>Uncertain – ‘Something that is not exactly known or decided’</a:t>
          </a:r>
          <a:r>
            <a:rPr lang="pl-PL" dirty="0"/>
            <a:t>.</a:t>
          </a:r>
          <a:endParaRPr lang="en-GB" dirty="0"/>
        </a:p>
      </dgm:t>
    </dgm:pt>
    <dgm:pt modelId="{0EF1F311-36DE-491C-AB17-FE90252C2017}" type="parTrans" cxnId="{262CFEE7-95AF-4381-AAC4-58F3CD7CC3CD}">
      <dgm:prSet/>
      <dgm:spPr/>
      <dgm:t>
        <a:bodyPr/>
        <a:lstStyle/>
        <a:p>
          <a:endParaRPr lang="en-GB"/>
        </a:p>
      </dgm:t>
    </dgm:pt>
    <dgm:pt modelId="{4BF3F366-7E4B-4FB2-B7B1-668B7EE2862E}" type="sibTrans" cxnId="{262CFEE7-95AF-4381-AAC4-58F3CD7CC3CD}">
      <dgm:prSet/>
      <dgm:spPr/>
      <dgm:t>
        <a:bodyPr/>
        <a:lstStyle/>
        <a:p>
          <a:endParaRPr lang="en-GB"/>
        </a:p>
      </dgm:t>
    </dgm:pt>
    <dgm:pt modelId="{596B505F-B554-403D-865C-044E85338688}">
      <dgm:prSet phldrT="[Tekst]"/>
      <dgm:spPr>
        <a:solidFill>
          <a:srgbClr val="E08041"/>
        </a:solidFill>
      </dgm:spPr>
      <dgm:t>
        <a:bodyPr/>
        <a:lstStyle/>
        <a:p>
          <a:r>
            <a:rPr lang="es-ES" b="1" dirty="0">
              <a:latin typeface="Arial" panose="020B0604020202020204" pitchFamily="34" charset="0"/>
              <a:cs typeface="Arial" panose="020B0604020202020204" pitchFamily="34" charset="0"/>
            </a:rPr>
            <a:t>ambiguity</a:t>
          </a:r>
          <a:endParaRPr lang="en-GB" dirty="0"/>
        </a:p>
      </dgm:t>
    </dgm:pt>
    <dgm:pt modelId="{317DCE58-645C-46EE-B466-32C53A7FE1B0}" type="parTrans" cxnId="{C6461A11-A77B-4BB3-A189-29569E94478A}">
      <dgm:prSet/>
      <dgm:spPr/>
      <dgm:t>
        <a:bodyPr/>
        <a:lstStyle/>
        <a:p>
          <a:endParaRPr lang="en-GB"/>
        </a:p>
      </dgm:t>
    </dgm:pt>
    <dgm:pt modelId="{B361B5E5-F8EC-48BF-B81C-48909452F51C}" type="sibTrans" cxnId="{C6461A11-A77B-4BB3-A189-29569E94478A}">
      <dgm:prSet/>
      <dgm:spPr/>
      <dgm:t>
        <a:bodyPr/>
        <a:lstStyle/>
        <a:p>
          <a:endParaRPr lang="en-GB"/>
        </a:p>
      </dgm:t>
    </dgm:pt>
    <dgm:pt modelId="{6AE672A5-FAA1-4F57-8163-6F37BD9549F4}">
      <dgm:prSet phldrT="[Tekst]"/>
      <dgm:spPr>
        <a:solidFill>
          <a:srgbClr val="F9DBD2">
            <a:alpha val="90000"/>
          </a:srgbClr>
        </a:solidFill>
      </dgm:spPr>
      <dgm:t>
        <a:bodyPr anchor="ctr"/>
        <a:lstStyle/>
        <a:p>
          <a:r>
            <a:rPr lang="en-US" dirty="0"/>
            <a:t>Something that can be understood in more than one way or can have more than one outcome’. </a:t>
          </a:r>
          <a:endParaRPr lang="en-GB" dirty="0"/>
        </a:p>
      </dgm:t>
    </dgm:pt>
    <dgm:pt modelId="{9A15B55B-60FC-4812-83C4-976212D28F0A}" type="parTrans" cxnId="{63D8C3F0-4095-4526-BC4A-9810AB7D5697}">
      <dgm:prSet/>
      <dgm:spPr/>
      <dgm:t>
        <a:bodyPr/>
        <a:lstStyle/>
        <a:p>
          <a:endParaRPr lang="en-GB"/>
        </a:p>
      </dgm:t>
    </dgm:pt>
    <dgm:pt modelId="{4D322620-59E6-4855-AB63-9265A66DFB9F}" type="sibTrans" cxnId="{63D8C3F0-4095-4526-BC4A-9810AB7D5697}">
      <dgm:prSet/>
      <dgm:spPr/>
      <dgm:t>
        <a:bodyPr/>
        <a:lstStyle/>
        <a:p>
          <a:endParaRPr lang="en-GB"/>
        </a:p>
      </dgm:t>
    </dgm:pt>
    <dgm:pt modelId="{4EEAAE1B-3F81-4112-8BFC-2322C95CD61E}">
      <dgm:prSet/>
      <dgm:spPr>
        <a:solidFill>
          <a:srgbClr val="E08041"/>
        </a:solidFill>
      </dgm:spPr>
      <dgm:t>
        <a:bodyPr/>
        <a:lstStyle/>
        <a:p>
          <a:r>
            <a:rPr lang="pl-PL" b="1" dirty="0" err="1">
              <a:latin typeface="Arial" panose="020B0604020202020204" pitchFamily="34" charset="0"/>
              <a:cs typeface="Arial" panose="020B0604020202020204" pitchFamily="34" charset="0"/>
            </a:rPr>
            <a:t>risk</a:t>
          </a:r>
          <a:r>
            <a:rPr lang="pl-PL" b="1" dirty="0">
              <a:latin typeface="Arial" panose="020B0604020202020204" pitchFamily="34" charset="0"/>
              <a:cs typeface="Arial" panose="020B0604020202020204" pitchFamily="34" charset="0"/>
            </a:rPr>
            <a:t> </a:t>
          </a:r>
          <a:endParaRPr lang="en-GB" b="1" dirty="0">
            <a:latin typeface="Arial" panose="020B0604020202020204" pitchFamily="34" charset="0"/>
            <a:cs typeface="Arial" panose="020B0604020202020204" pitchFamily="34" charset="0"/>
          </a:endParaRPr>
        </a:p>
      </dgm:t>
    </dgm:pt>
    <dgm:pt modelId="{3BB70647-6DF1-4233-8FE4-44C736BD9221}" type="parTrans" cxnId="{C2109500-81BF-4EEE-BCBE-6BAC674314CF}">
      <dgm:prSet/>
      <dgm:spPr/>
      <dgm:t>
        <a:bodyPr/>
        <a:lstStyle/>
        <a:p>
          <a:endParaRPr lang="en-GB"/>
        </a:p>
      </dgm:t>
    </dgm:pt>
    <dgm:pt modelId="{01AE3D2D-10D6-483A-9440-25CD5274BD94}" type="sibTrans" cxnId="{C2109500-81BF-4EEE-BCBE-6BAC674314CF}">
      <dgm:prSet/>
      <dgm:spPr/>
      <dgm:t>
        <a:bodyPr/>
        <a:lstStyle/>
        <a:p>
          <a:endParaRPr lang="en-GB"/>
        </a:p>
      </dgm:t>
    </dgm:pt>
    <dgm:pt modelId="{56EFF4BA-4312-4CD4-A266-800D212A962A}">
      <dgm:prSet/>
      <dgm:spPr/>
      <dgm:t>
        <a:bodyPr anchor="ctr"/>
        <a:lstStyle/>
        <a:p>
          <a:r>
            <a:rPr lang="pl-PL" dirty="0"/>
            <a:t>R</a:t>
          </a:r>
          <a:r>
            <a:rPr lang="en-US" dirty="0" err="1"/>
            <a:t>efers</a:t>
          </a:r>
          <a:r>
            <a:rPr lang="en-US" dirty="0"/>
            <a:t> to the probability or threat of loss, liability, injury, damage, or any other negative occurrence resulting from external or internal vulnerabilities, and that may be prevented or avoided through preventive action</a:t>
          </a:r>
          <a:endParaRPr lang="en-GB" dirty="0"/>
        </a:p>
      </dgm:t>
    </dgm:pt>
    <dgm:pt modelId="{EEACC019-BF9A-46B3-B370-A8EB884BCC8B}" type="parTrans" cxnId="{2FEBE28E-03EE-4C60-9C51-DC966F4B0704}">
      <dgm:prSet/>
      <dgm:spPr/>
      <dgm:t>
        <a:bodyPr/>
        <a:lstStyle/>
        <a:p>
          <a:endParaRPr lang="en-GB"/>
        </a:p>
      </dgm:t>
    </dgm:pt>
    <dgm:pt modelId="{D5B58B99-F806-4C67-AEF7-27F72894399A}" type="sibTrans" cxnId="{2FEBE28E-03EE-4C60-9C51-DC966F4B0704}">
      <dgm:prSet/>
      <dgm:spPr/>
      <dgm:t>
        <a:bodyPr/>
        <a:lstStyle/>
        <a:p>
          <a:endParaRPr lang="en-GB"/>
        </a:p>
      </dgm:t>
    </dgm:pt>
    <dgm:pt modelId="{A41E5C44-F69B-415C-A1C1-E2415089409F}">
      <dgm:prSet phldrT="[Tekst]"/>
      <dgm:spPr/>
      <dgm:t>
        <a:bodyPr anchor="ctr"/>
        <a:lstStyle/>
        <a:p>
          <a:endParaRPr lang="en-GB" dirty="0"/>
        </a:p>
      </dgm:t>
    </dgm:pt>
    <dgm:pt modelId="{B0DE3462-B24E-4ECB-A1CC-4A7C124A4929}" type="parTrans" cxnId="{38A652C2-171F-4F39-8DB3-E7056A20BD68}">
      <dgm:prSet/>
      <dgm:spPr/>
      <dgm:t>
        <a:bodyPr/>
        <a:lstStyle/>
        <a:p>
          <a:endParaRPr lang="en-GB"/>
        </a:p>
      </dgm:t>
    </dgm:pt>
    <dgm:pt modelId="{15A298AA-E98A-4FFF-9316-4996E80393E8}" type="sibTrans" cxnId="{38A652C2-171F-4F39-8DB3-E7056A20BD68}">
      <dgm:prSet/>
      <dgm:spPr/>
      <dgm:t>
        <a:bodyPr/>
        <a:lstStyle/>
        <a:p>
          <a:endParaRPr lang="en-GB"/>
        </a:p>
      </dgm:t>
    </dgm:pt>
    <dgm:pt modelId="{19251D5F-0695-4C38-873A-C1820C1F4060}" type="pres">
      <dgm:prSet presAssocID="{C53C021E-B329-438E-80B9-996F9AFE3128}" presName="Name0" presStyleCnt="0">
        <dgm:presLayoutVars>
          <dgm:dir/>
          <dgm:animLvl val="lvl"/>
          <dgm:resizeHandles val="exact"/>
        </dgm:presLayoutVars>
      </dgm:prSet>
      <dgm:spPr/>
      <dgm:t>
        <a:bodyPr/>
        <a:lstStyle/>
        <a:p>
          <a:endParaRPr lang="it-IT"/>
        </a:p>
      </dgm:t>
    </dgm:pt>
    <dgm:pt modelId="{96C9F9B4-1731-457A-91BF-F5CF1E955E7D}" type="pres">
      <dgm:prSet presAssocID="{B5875D3E-7F13-437F-8D8D-9F3D20D48D10}" presName="composite" presStyleCnt="0"/>
      <dgm:spPr/>
    </dgm:pt>
    <dgm:pt modelId="{182D1D44-CBE9-45D0-9C5E-883E359D9227}" type="pres">
      <dgm:prSet presAssocID="{B5875D3E-7F13-437F-8D8D-9F3D20D48D10}" presName="parTx" presStyleLbl="alignNode1" presStyleIdx="0" presStyleCnt="3">
        <dgm:presLayoutVars>
          <dgm:chMax val="0"/>
          <dgm:chPref val="0"/>
          <dgm:bulletEnabled val="1"/>
        </dgm:presLayoutVars>
      </dgm:prSet>
      <dgm:spPr/>
      <dgm:t>
        <a:bodyPr/>
        <a:lstStyle/>
        <a:p>
          <a:endParaRPr lang="it-IT"/>
        </a:p>
      </dgm:t>
    </dgm:pt>
    <dgm:pt modelId="{6191E48F-0B33-4208-8E3F-EDB4A503F4E5}" type="pres">
      <dgm:prSet presAssocID="{B5875D3E-7F13-437F-8D8D-9F3D20D48D10}" presName="desTx" presStyleLbl="alignAccFollowNode1" presStyleIdx="0" presStyleCnt="3">
        <dgm:presLayoutVars>
          <dgm:bulletEnabled val="1"/>
        </dgm:presLayoutVars>
      </dgm:prSet>
      <dgm:spPr/>
      <dgm:t>
        <a:bodyPr/>
        <a:lstStyle/>
        <a:p>
          <a:endParaRPr lang="it-IT"/>
        </a:p>
      </dgm:t>
    </dgm:pt>
    <dgm:pt modelId="{F768D5A8-4783-4432-ABC2-1C7DF9F0F305}" type="pres">
      <dgm:prSet presAssocID="{B5416893-BFF0-448B-8659-719DE1792792}" presName="space" presStyleCnt="0"/>
      <dgm:spPr/>
    </dgm:pt>
    <dgm:pt modelId="{E46C5DB2-47E9-4156-BF84-BD421FB368FE}" type="pres">
      <dgm:prSet presAssocID="{596B505F-B554-403D-865C-044E85338688}" presName="composite" presStyleCnt="0"/>
      <dgm:spPr/>
    </dgm:pt>
    <dgm:pt modelId="{C9454C77-69D9-47F8-9397-A0E3A8B21DD2}" type="pres">
      <dgm:prSet presAssocID="{596B505F-B554-403D-865C-044E85338688}" presName="parTx" presStyleLbl="alignNode1" presStyleIdx="1" presStyleCnt="3">
        <dgm:presLayoutVars>
          <dgm:chMax val="0"/>
          <dgm:chPref val="0"/>
          <dgm:bulletEnabled val="1"/>
        </dgm:presLayoutVars>
      </dgm:prSet>
      <dgm:spPr/>
      <dgm:t>
        <a:bodyPr/>
        <a:lstStyle/>
        <a:p>
          <a:endParaRPr lang="it-IT"/>
        </a:p>
      </dgm:t>
    </dgm:pt>
    <dgm:pt modelId="{44B84D50-BFFC-4E93-A2FF-42EFF17468BF}" type="pres">
      <dgm:prSet presAssocID="{596B505F-B554-403D-865C-044E85338688}" presName="desTx" presStyleLbl="alignAccFollowNode1" presStyleIdx="1" presStyleCnt="3">
        <dgm:presLayoutVars>
          <dgm:bulletEnabled val="1"/>
        </dgm:presLayoutVars>
      </dgm:prSet>
      <dgm:spPr/>
      <dgm:t>
        <a:bodyPr/>
        <a:lstStyle/>
        <a:p>
          <a:endParaRPr lang="it-IT"/>
        </a:p>
      </dgm:t>
    </dgm:pt>
    <dgm:pt modelId="{A81B2AB2-3356-42ED-9C7E-5730FE4D4F1B}" type="pres">
      <dgm:prSet presAssocID="{B361B5E5-F8EC-48BF-B81C-48909452F51C}" presName="space" presStyleCnt="0"/>
      <dgm:spPr/>
    </dgm:pt>
    <dgm:pt modelId="{5D14479C-9B98-4CBA-86EF-5D3BD16F2439}" type="pres">
      <dgm:prSet presAssocID="{4EEAAE1B-3F81-4112-8BFC-2322C95CD61E}" presName="composite" presStyleCnt="0"/>
      <dgm:spPr/>
    </dgm:pt>
    <dgm:pt modelId="{1ACE3FC7-54C9-4A4C-A8C9-7727715B3632}" type="pres">
      <dgm:prSet presAssocID="{4EEAAE1B-3F81-4112-8BFC-2322C95CD61E}" presName="parTx" presStyleLbl="alignNode1" presStyleIdx="2" presStyleCnt="3" custLinFactNeighborX="17933" custLinFactNeighborY="-17445">
        <dgm:presLayoutVars>
          <dgm:chMax val="0"/>
          <dgm:chPref val="0"/>
          <dgm:bulletEnabled val="1"/>
        </dgm:presLayoutVars>
      </dgm:prSet>
      <dgm:spPr/>
      <dgm:t>
        <a:bodyPr/>
        <a:lstStyle/>
        <a:p>
          <a:endParaRPr lang="it-IT"/>
        </a:p>
      </dgm:t>
    </dgm:pt>
    <dgm:pt modelId="{D21F4AAF-EA04-4BE1-B3A4-7DDD2E01755F}" type="pres">
      <dgm:prSet presAssocID="{4EEAAE1B-3F81-4112-8BFC-2322C95CD61E}" presName="desTx" presStyleLbl="alignAccFollowNode1" presStyleIdx="2" presStyleCnt="3">
        <dgm:presLayoutVars>
          <dgm:bulletEnabled val="1"/>
        </dgm:presLayoutVars>
      </dgm:prSet>
      <dgm:spPr/>
      <dgm:t>
        <a:bodyPr/>
        <a:lstStyle/>
        <a:p>
          <a:endParaRPr lang="it-IT"/>
        </a:p>
      </dgm:t>
    </dgm:pt>
  </dgm:ptLst>
  <dgm:cxnLst>
    <dgm:cxn modelId="{FC143647-74C7-4C03-9F9F-EA4007676986}" type="presOf" srcId="{6AE672A5-FAA1-4F57-8163-6F37BD9549F4}" destId="{44B84D50-BFFC-4E93-A2FF-42EFF17468BF}" srcOrd="0" destOrd="0" presId="urn:microsoft.com/office/officeart/2005/8/layout/hList1"/>
    <dgm:cxn modelId="{FE0CB676-F6C8-48D5-B78D-1289264AB3F9}" srcId="{C53C021E-B329-438E-80B9-996F9AFE3128}" destId="{B5875D3E-7F13-437F-8D8D-9F3D20D48D10}" srcOrd="0" destOrd="0" parTransId="{FBA35479-724E-414C-9E10-AD1725E764F6}" sibTransId="{B5416893-BFF0-448B-8659-719DE1792792}"/>
    <dgm:cxn modelId="{63D8C3F0-4095-4526-BC4A-9810AB7D5697}" srcId="{596B505F-B554-403D-865C-044E85338688}" destId="{6AE672A5-FAA1-4F57-8163-6F37BD9549F4}" srcOrd="0" destOrd="0" parTransId="{9A15B55B-60FC-4812-83C4-976212D28F0A}" sibTransId="{4D322620-59E6-4855-AB63-9265A66DFB9F}"/>
    <dgm:cxn modelId="{CCA6129B-ED61-48F4-A42E-A436A85DD44F}" type="presOf" srcId="{596B505F-B554-403D-865C-044E85338688}" destId="{C9454C77-69D9-47F8-9397-A0E3A8B21DD2}" srcOrd="0" destOrd="0" presId="urn:microsoft.com/office/officeart/2005/8/layout/hList1"/>
    <dgm:cxn modelId="{40E9AB6A-BD40-4542-95D1-D1B94C41787A}" type="presOf" srcId="{F464EDAD-5023-416A-B512-D94C28360992}" destId="{6191E48F-0B33-4208-8E3F-EDB4A503F4E5}" srcOrd="0" destOrd="0" presId="urn:microsoft.com/office/officeart/2005/8/layout/hList1"/>
    <dgm:cxn modelId="{06C0AAC2-03F5-441F-AF55-8EAFF0427378}" type="presOf" srcId="{56EFF4BA-4312-4CD4-A266-800D212A962A}" destId="{D21F4AAF-EA04-4BE1-B3A4-7DDD2E01755F}" srcOrd="0" destOrd="0" presId="urn:microsoft.com/office/officeart/2005/8/layout/hList1"/>
    <dgm:cxn modelId="{F20AA358-D4EE-46B9-A552-CEE669CFE68E}" type="presOf" srcId="{A41E5C44-F69B-415C-A1C1-E2415089409F}" destId="{6191E48F-0B33-4208-8E3F-EDB4A503F4E5}" srcOrd="0" destOrd="1" presId="urn:microsoft.com/office/officeart/2005/8/layout/hList1"/>
    <dgm:cxn modelId="{C2109500-81BF-4EEE-BCBE-6BAC674314CF}" srcId="{C53C021E-B329-438E-80B9-996F9AFE3128}" destId="{4EEAAE1B-3F81-4112-8BFC-2322C95CD61E}" srcOrd="2" destOrd="0" parTransId="{3BB70647-6DF1-4233-8FE4-44C736BD9221}" sibTransId="{01AE3D2D-10D6-483A-9440-25CD5274BD94}"/>
    <dgm:cxn modelId="{DC648E4E-F029-435A-921D-362A53F363B0}" type="presOf" srcId="{C53C021E-B329-438E-80B9-996F9AFE3128}" destId="{19251D5F-0695-4C38-873A-C1820C1F4060}" srcOrd="0" destOrd="0" presId="urn:microsoft.com/office/officeart/2005/8/layout/hList1"/>
    <dgm:cxn modelId="{262CFEE7-95AF-4381-AAC4-58F3CD7CC3CD}" srcId="{B5875D3E-7F13-437F-8D8D-9F3D20D48D10}" destId="{F464EDAD-5023-416A-B512-D94C28360992}" srcOrd="0" destOrd="0" parTransId="{0EF1F311-36DE-491C-AB17-FE90252C2017}" sibTransId="{4BF3F366-7E4B-4FB2-B7B1-668B7EE2862E}"/>
    <dgm:cxn modelId="{5555AF1D-7060-4873-A361-F19461AC2854}" type="presOf" srcId="{B5875D3E-7F13-437F-8D8D-9F3D20D48D10}" destId="{182D1D44-CBE9-45D0-9C5E-883E359D9227}" srcOrd="0" destOrd="0" presId="urn:microsoft.com/office/officeart/2005/8/layout/hList1"/>
    <dgm:cxn modelId="{38A652C2-171F-4F39-8DB3-E7056A20BD68}" srcId="{B5875D3E-7F13-437F-8D8D-9F3D20D48D10}" destId="{A41E5C44-F69B-415C-A1C1-E2415089409F}" srcOrd="1" destOrd="0" parTransId="{B0DE3462-B24E-4ECB-A1CC-4A7C124A4929}" sibTransId="{15A298AA-E98A-4FFF-9316-4996E80393E8}"/>
    <dgm:cxn modelId="{C6461A11-A77B-4BB3-A189-29569E94478A}" srcId="{C53C021E-B329-438E-80B9-996F9AFE3128}" destId="{596B505F-B554-403D-865C-044E85338688}" srcOrd="1" destOrd="0" parTransId="{317DCE58-645C-46EE-B466-32C53A7FE1B0}" sibTransId="{B361B5E5-F8EC-48BF-B81C-48909452F51C}"/>
    <dgm:cxn modelId="{2FEBE28E-03EE-4C60-9C51-DC966F4B0704}" srcId="{4EEAAE1B-3F81-4112-8BFC-2322C95CD61E}" destId="{56EFF4BA-4312-4CD4-A266-800D212A962A}" srcOrd="0" destOrd="0" parTransId="{EEACC019-BF9A-46B3-B370-A8EB884BCC8B}" sibTransId="{D5B58B99-F806-4C67-AEF7-27F72894399A}"/>
    <dgm:cxn modelId="{07AE23CA-D252-48FB-B345-4A752598C158}" type="presOf" srcId="{4EEAAE1B-3F81-4112-8BFC-2322C95CD61E}" destId="{1ACE3FC7-54C9-4A4C-A8C9-7727715B3632}" srcOrd="0" destOrd="0" presId="urn:microsoft.com/office/officeart/2005/8/layout/hList1"/>
    <dgm:cxn modelId="{55A89FC4-83B7-45D0-AABC-470610B3EC16}" type="presParOf" srcId="{19251D5F-0695-4C38-873A-C1820C1F4060}" destId="{96C9F9B4-1731-457A-91BF-F5CF1E955E7D}" srcOrd="0" destOrd="0" presId="urn:microsoft.com/office/officeart/2005/8/layout/hList1"/>
    <dgm:cxn modelId="{05452CE7-AD24-4E59-9234-0D04E1539C8A}" type="presParOf" srcId="{96C9F9B4-1731-457A-91BF-F5CF1E955E7D}" destId="{182D1D44-CBE9-45D0-9C5E-883E359D9227}" srcOrd="0" destOrd="0" presId="urn:microsoft.com/office/officeart/2005/8/layout/hList1"/>
    <dgm:cxn modelId="{726C96B7-B39C-4A49-94EE-FAA31EFDB3FB}" type="presParOf" srcId="{96C9F9B4-1731-457A-91BF-F5CF1E955E7D}" destId="{6191E48F-0B33-4208-8E3F-EDB4A503F4E5}" srcOrd="1" destOrd="0" presId="urn:microsoft.com/office/officeart/2005/8/layout/hList1"/>
    <dgm:cxn modelId="{F8F46021-787D-4E4D-BD35-E4CD21F54EC3}" type="presParOf" srcId="{19251D5F-0695-4C38-873A-C1820C1F4060}" destId="{F768D5A8-4783-4432-ABC2-1C7DF9F0F305}" srcOrd="1" destOrd="0" presId="urn:microsoft.com/office/officeart/2005/8/layout/hList1"/>
    <dgm:cxn modelId="{01D3B23B-F779-4B7F-A59A-E7865258462E}" type="presParOf" srcId="{19251D5F-0695-4C38-873A-C1820C1F4060}" destId="{E46C5DB2-47E9-4156-BF84-BD421FB368FE}" srcOrd="2" destOrd="0" presId="urn:microsoft.com/office/officeart/2005/8/layout/hList1"/>
    <dgm:cxn modelId="{86C6F59A-5B8A-454D-BFDA-7C3AB2CB6E74}" type="presParOf" srcId="{E46C5DB2-47E9-4156-BF84-BD421FB368FE}" destId="{C9454C77-69D9-47F8-9397-A0E3A8B21DD2}" srcOrd="0" destOrd="0" presId="urn:microsoft.com/office/officeart/2005/8/layout/hList1"/>
    <dgm:cxn modelId="{4F3388CE-5EEC-437E-AECE-FD283B5F18B8}" type="presParOf" srcId="{E46C5DB2-47E9-4156-BF84-BD421FB368FE}" destId="{44B84D50-BFFC-4E93-A2FF-42EFF17468BF}" srcOrd="1" destOrd="0" presId="urn:microsoft.com/office/officeart/2005/8/layout/hList1"/>
    <dgm:cxn modelId="{70B320DB-CBAE-4F1D-8E41-7B845E113409}" type="presParOf" srcId="{19251D5F-0695-4C38-873A-C1820C1F4060}" destId="{A81B2AB2-3356-42ED-9C7E-5730FE4D4F1B}" srcOrd="3" destOrd="0" presId="urn:microsoft.com/office/officeart/2005/8/layout/hList1"/>
    <dgm:cxn modelId="{C4AF3485-7C31-4A42-9E1A-2676BF80DECB}" type="presParOf" srcId="{19251D5F-0695-4C38-873A-C1820C1F4060}" destId="{5D14479C-9B98-4CBA-86EF-5D3BD16F2439}" srcOrd="4" destOrd="0" presId="urn:microsoft.com/office/officeart/2005/8/layout/hList1"/>
    <dgm:cxn modelId="{E3FEE247-A251-4A55-877A-AEF45BB76095}" type="presParOf" srcId="{5D14479C-9B98-4CBA-86EF-5D3BD16F2439}" destId="{1ACE3FC7-54C9-4A4C-A8C9-7727715B3632}" srcOrd="0" destOrd="0" presId="urn:microsoft.com/office/officeart/2005/8/layout/hList1"/>
    <dgm:cxn modelId="{61058FDD-D6D6-4015-BD4C-F4FE0BDC471B}" type="presParOf" srcId="{5D14479C-9B98-4CBA-86EF-5D3BD16F2439}" destId="{D21F4AAF-EA04-4BE1-B3A4-7DDD2E01755F}"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DAF904-457B-40C1-B0C1-0F58320D53E9}">
      <dsp:nvSpPr>
        <dsp:cNvPr id="0" name=""/>
        <dsp:cNvSpPr/>
      </dsp:nvSpPr>
      <dsp:spPr>
        <a:xfrm>
          <a:off x="2849004" y="-88726"/>
          <a:ext cx="1505340" cy="912918"/>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pl-PL" sz="1800" kern="1200" dirty="0">
              <a:solidFill>
                <a:schemeClr val="tx1"/>
              </a:solidFill>
            </a:rPr>
            <a:t>Labo cost </a:t>
          </a:r>
          <a:endParaRPr lang="en-GB" sz="1800" kern="1200" dirty="0">
            <a:solidFill>
              <a:schemeClr val="tx1"/>
            </a:solidFill>
          </a:endParaRPr>
        </a:p>
      </dsp:txBody>
      <dsp:txXfrm>
        <a:off x="2893569" y="-44161"/>
        <a:ext cx="1416210" cy="823788"/>
      </dsp:txXfrm>
    </dsp:sp>
    <dsp:sp modelId="{6526D9D6-4C34-4735-AB45-5CB116DE06EF}">
      <dsp:nvSpPr>
        <dsp:cNvPr id="0" name=""/>
        <dsp:cNvSpPr/>
      </dsp:nvSpPr>
      <dsp:spPr>
        <a:xfrm>
          <a:off x="1434168" y="367732"/>
          <a:ext cx="4335013" cy="4335013"/>
        </a:xfrm>
        <a:custGeom>
          <a:avLst/>
          <a:gdLst/>
          <a:ahLst/>
          <a:cxnLst/>
          <a:rect l="0" t="0" r="0" b="0"/>
          <a:pathLst>
            <a:path>
              <a:moveTo>
                <a:pt x="2924805" y="136599"/>
              </a:moveTo>
              <a:arcTo wR="2167506" hR="2167506" stAng="17426990" swAng="769174"/>
            </a:path>
          </a:pathLst>
        </a:custGeom>
        <a:noFill/>
        <a:ln w="6350" cap="flat" cmpd="sng" algn="ctr">
          <a:solidFill>
            <a:schemeClr val="accent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4A5C4E9E-EBCE-452A-BA27-CC748581C579}">
      <dsp:nvSpPr>
        <dsp:cNvPr id="0" name=""/>
        <dsp:cNvSpPr/>
      </dsp:nvSpPr>
      <dsp:spPr>
        <a:xfrm>
          <a:off x="4485039" y="725699"/>
          <a:ext cx="1622521" cy="916243"/>
        </a:xfrm>
        <a:prstGeom prst="roundRect">
          <a:avLst/>
        </a:prstGeom>
        <a:solidFill>
          <a:schemeClr val="accent2">
            <a:hueOff val="-242561"/>
            <a:satOff val="-13988"/>
            <a:lumOff val="143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pl-PL" sz="1800" kern="1200" dirty="0">
              <a:solidFill>
                <a:schemeClr val="tx1"/>
              </a:solidFill>
            </a:rPr>
            <a:t>Regulations </a:t>
          </a:r>
          <a:endParaRPr lang="en-GB" sz="1800" kern="1200" dirty="0">
            <a:solidFill>
              <a:schemeClr val="tx1"/>
            </a:solidFill>
          </a:endParaRPr>
        </a:p>
      </dsp:txBody>
      <dsp:txXfrm>
        <a:off x="4529766" y="770426"/>
        <a:ext cx="1533067" cy="826789"/>
      </dsp:txXfrm>
    </dsp:sp>
    <dsp:sp modelId="{B694DE40-62E8-49F2-A4B6-CE16E7E9AF0D}">
      <dsp:nvSpPr>
        <dsp:cNvPr id="0" name=""/>
        <dsp:cNvSpPr/>
      </dsp:nvSpPr>
      <dsp:spPr>
        <a:xfrm>
          <a:off x="1434168" y="367732"/>
          <a:ext cx="4335013" cy="4335013"/>
        </a:xfrm>
        <a:custGeom>
          <a:avLst/>
          <a:gdLst/>
          <a:ahLst/>
          <a:cxnLst/>
          <a:rect l="0" t="0" r="0" b="0"/>
          <a:pathLst>
            <a:path>
              <a:moveTo>
                <a:pt x="4146348" y="1283046"/>
              </a:moveTo>
              <a:arcTo wR="2167506" hR="2167506" stAng="20155041" swAng="1519068"/>
            </a:path>
          </a:pathLst>
        </a:custGeom>
        <a:noFill/>
        <a:ln w="6350" cap="flat" cmpd="sng" algn="ctr">
          <a:solidFill>
            <a:schemeClr val="accent2">
              <a:hueOff val="-242561"/>
              <a:satOff val="-13988"/>
              <a:lumOff val="1438"/>
              <a:alphaOff val="0"/>
            </a:schemeClr>
          </a:solidFill>
          <a:prstDash val="solid"/>
          <a:miter lim="800000"/>
        </a:ln>
        <a:effectLst/>
      </dsp:spPr>
      <dsp:style>
        <a:lnRef idx="1">
          <a:scrgbClr r="0" g="0" b="0"/>
        </a:lnRef>
        <a:fillRef idx="0">
          <a:scrgbClr r="0" g="0" b="0"/>
        </a:fillRef>
        <a:effectRef idx="0">
          <a:scrgbClr r="0" g="0" b="0"/>
        </a:effectRef>
        <a:fontRef idx="minor"/>
      </dsp:style>
    </dsp:sp>
    <dsp:sp modelId="{EB40327C-65FC-4F1A-B74D-0C6BBF2D9EBE}">
      <dsp:nvSpPr>
        <dsp:cNvPr id="0" name=""/>
        <dsp:cNvSpPr/>
      </dsp:nvSpPr>
      <dsp:spPr>
        <a:xfrm>
          <a:off x="4902484" y="2591648"/>
          <a:ext cx="1624705" cy="851813"/>
        </a:xfrm>
        <a:prstGeom prst="roundRect">
          <a:avLst/>
        </a:prstGeom>
        <a:solidFill>
          <a:schemeClr val="accent2">
            <a:hueOff val="-485121"/>
            <a:satOff val="-27976"/>
            <a:lumOff val="28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pl-PL" sz="1800" kern="1200" dirty="0">
              <a:solidFill>
                <a:schemeClr val="tx1"/>
              </a:solidFill>
            </a:rPr>
            <a:t>A</a:t>
          </a:r>
          <a:r>
            <a:rPr lang="en-US" sz="1800" kern="1200" dirty="0">
              <a:solidFill>
                <a:schemeClr val="tx1"/>
              </a:solidFill>
            </a:rPr>
            <a:t>ccess to financing sources</a:t>
          </a:r>
          <a:endParaRPr lang="en-GB" sz="1800" kern="1200" dirty="0">
            <a:solidFill>
              <a:schemeClr val="tx1"/>
            </a:solidFill>
          </a:endParaRPr>
        </a:p>
      </dsp:txBody>
      <dsp:txXfrm>
        <a:off x="4944066" y="2633230"/>
        <a:ext cx="1541541" cy="768649"/>
      </dsp:txXfrm>
    </dsp:sp>
    <dsp:sp modelId="{9D76E667-C7C7-46AA-9142-A13A03A894C1}">
      <dsp:nvSpPr>
        <dsp:cNvPr id="0" name=""/>
        <dsp:cNvSpPr/>
      </dsp:nvSpPr>
      <dsp:spPr>
        <a:xfrm>
          <a:off x="1434168" y="367732"/>
          <a:ext cx="4335013" cy="4335013"/>
        </a:xfrm>
        <a:custGeom>
          <a:avLst/>
          <a:gdLst/>
          <a:ahLst/>
          <a:cxnLst/>
          <a:rect l="0" t="0" r="0" b="0"/>
          <a:pathLst>
            <a:path>
              <a:moveTo>
                <a:pt x="4132722" y="3081843"/>
              </a:moveTo>
              <a:arcTo wR="2167506" hR="2167506" stAng="1497041" swAng="1051706"/>
            </a:path>
          </a:pathLst>
        </a:custGeom>
        <a:noFill/>
        <a:ln w="6350" cap="flat" cmpd="sng" algn="ctr">
          <a:solidFill>
            <a:schemeClr val="accent2">
              <a:hueOff val="-485121"/>
              <a:satOff val="-27976"/>
              <a:lumOff val="2876"/>
              <a:alphaOff val="0"/>
            </a:schemeClr>
          </a:solidFill>
          <a:prstDash val="solid"/>
          <a:miter lim="800000"/>
        </a:ln>
        <a:effectLst/>
      </dsp:spPr>
      <dsp:style>
        <a:lnRef idx="1">
          <a:scrgbClr r="0" g="0" b="0"/>
        </a:lnRef>
        <a:fillRef idx="0">
          <a:scrgbClr r="0" g="0" b="0"/>
        </a:fillRef>
        <a:effectRef idx="0">
          <a:scrgbClr r="0" g="0" b="0"/>
        </a:effectRef>
        <a:fontRef idx="minor"/>
      </dsp:style>
    </dsp:sp>
    <dsp:sp modelId="{111C4770-6C06-4241-AE49-F49D9D5B3FF2}">
      <dsp:nvSpPr>
        <dsp:cNvPr id="0" name=""/>
        <dsp:cNvSpPr/>
      </dsp:nvSpPr>
      <dsp:spPr>
        <a:xfrm>
          <a:off x="3776940" y="4003965"/>
          <a:ext cx="1530360" cy="968259"/>
        </a:xfrm>
        <a:prstGeom prst="round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pl-PL" sz="1800" kern="1200" dirty="0">
              <a:solidFill>
                <a:schemeClr val="tx1"/>
              </a:solidFill>
            </a:rPr>
            <a:t>Tax system </a:t>
          </a:r>
          <a:endParaRPr lang="en-GB" sz="1800" kern="1200" dirty="0">
            <a:solidFill>
              <a:schemeClr val="tx1"/>
            </a:solidFill>
          </a:endParaRPr>
        </a:p>
      </dsp:txBody>
      <dsp:txXfrm>
        <a:off x="3824207" y="4051232"/>
        <a:ext cx="1435826" cy="873725"/>
      </dsp:txXfrm>
    </dsp:sp>
    <dsp:sp modelId="{2D3E3D31-A2E0-4F29-A0D7-832F97E176F9}">
      <dsp:nvSpPr>
        <dsp:cNvPr id="0" name=""/>
        <dsp:cNvSpPr/>
      </dsp:nvSpPr>
      <dsp:spPr>
        <a:xfrm>
          <a:off x="1434168" y="367732"/>
          <a:ext cx="4335013" cy="4335013"/>
        </a:xfrm>
        <a:custGeom>
          <a:avLst/>
          <a:gdLst/>
          <a:ahLst/>
          <a:cxnLst/>
          <a:rect l="0" t="0" r="0" b="0"/>
          <a:pathLst>
            <a:path>
              <a:moveTo>
                <a:pt x="2339257" y="4328197"/>
              </a:moveTo>
              <a:arcTo wR="2167506" hR="2167506" stAng="5127310" swAng="548595"/>
            </a:path>
          </a:pathLst>
        </a:custGeom>
        <a:noFill/>
        <a:ln w="6350" cap="flat" cmpd="sng" algn="ctr">
          <a:solidFill>
            <a:schemeClr val="accent2">
              <a:hueOff val="-727682"/>
              <a:satOff val="-41964"/>
              <a:lumOff val="4314"/>
              <a:alphaOff val="0"/>
            </a:schemeClr>
          </a:solidFill>
          <a:prstDash val="solid"/>
          <a:miter lim="800000"/>
        </a:ln>
        <a:effectLst/>
      </dsp:spPr>
      <dsp:style>
        <a:lnRef idx="1">
          <a:scrgbClr r="0" g="0" b="0"/>
        </a:lnRef>
        <a:fillRef idx="0">
          <a:scrgbClr r="0" g="0" b="0"/>
        </a:fillRef>
        <a:effectRef idx="0">
          <a:scrgbClr r="0" g="0" b="0"/>
        </a:effectRef>
        <a:fontRef idx="minor"/>
      </dsp:style>
    </dsp:sp>
    <dsp:sp modelId="{1A5016C0-584B-4D72-B713-2B284E9D4F21}">
      <dsp:nvSpPr>
        <dsp:cNvPr id="0" name=""/>
        <dsp:cNvSpPr/>
      </dsp:nvSpPr>
      <dsp:spPr>
        <a:xfrm>
          <a:off x="1898069" y="4045473"/>
          <a:ext cx="1526319" cy="885243"/>
        </a:xfrm>
        <a:prstGeom prst="roundRect">
          <a:avLst/>
        </a:prstGeom>
        <a:solidFill>
          <a:schemeClr val="accent2">
            <a:hueOff val="-970242"/>
            <a:satOff val="-55952"/>
            <a:lumOff val="57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a:solidFill>
                <a:schemeClr val="tx1"/>
              </a:solidFill>
            </a:rPr>
            <a:t>Gray market</a:t>
          </a:r>
          <a:endParaRPr lang="en-GB" sz="1800" kern="1200" dirty="0">
            <a:solidFill>
              <a:schemeClr val="tx1"/>
            </a:solidFill>
          </a:endParaRPr>
        </a:p>
      </dsp:txBody>
      <dsp:txXfrm>
        <a:off x="1941283" y="4088687"/>
        <a:ext cx="1439891" cy="798815"/>
      </dsp:txXfrm>
    </dsp:sp>
    <dsp:sp modelId="{44B9CD9E-6ADA-4054-93C6-F40A14222BA4}">
      <dsp:nvSpPr>
        <dsp:cNvPr id="0" name=""/>
        <dsp:cNvSpPr/>
      </dsp:nvSpPr>
      <dsp:spPr>
        <a:xfrm>
          <a:off x="1434168" y="367732"/>
          <a:ext cx="4335013" cy="4335013"/>
        </a:xfrm>
        <a:custGeom>
          <a:avLst/>
          <a:gdLst/>
          <a:ahLst/>
          <a:cxnLst/>
          <a:rect l="0" t="0" r="0" b="0"/>
          <a:pathLst>
            <a:path>
              <a:moveTo>
                <a:pt x="608206" y="3673051"/>
              </a:moveTo>
              <a:arcTo wR="2167506" hR="2167506" stAng="8160290" swAng="1018504"/>
            </a:path>
          </a:pathLst>
        </a:custGeom>
        <a:noFill/>
        <a:ln w="6350" cap="flat" cmpd="sng" algn="ctr">
          <a:solidFill>
            <a:schemeClr val="accent2">
              <a:hueOff val="-970242"/>
              <a:satOff val="-55952"/>
              <a:lumOff val="5752"/>
              <a:alphaOff val="0"/>
            </a:schemeClr>
          </a:solidFill>
          <a:prstDash val="solid"/>
          <a:miter lim="800000"/>
        </a:ln>
        <a:effectLst/>
      </dsp:spPr>
      <dsp:style>
        <a:lnRef idx="1">
          <a:scrgbClr r="0" g="0" b="0"/>
        </a:lnRef>
        <a:fillRef idx="0">
          <a:scrgbClr r="0" g="0" b="0"/>
        </a:fillRef>
        <a:effectRef idx="0">
          <a:scrgbClr r="0" g="0" b="0"/>
        </a:effectRef>
        <a:fontRef idx="minor"/>
      </dsp:style>
    </dsp:sp>
    <dsp:sp modelId="{C64C1D98-CD64-4278-917B-79B284EA4DA0}">
      <dsp:nvSpPr>
        <dsp:cNvPr id="0" name=""/>
        <dsp:cNvSpPr/>
      </dsp:nvSpPr>
      <dsp:spPr>
        <a:xfrm>
          <a:off x="667428" y="2520984"/>
          <a:ext cx="1642168" cy="993140"/>
        </a:xfrm>
        <a:prstGeom prst="roundRect">
          <a:avLst/>
        </a:prstGeom>
        <a:solidFill>
          <a:schemeClr val="accent2">
            <a:hueOff val="-1212803"/>
            <a:satOff val="-69940"/>
            <a:lumOff val="719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a:solidFill>
                <a:schemeClr val="tx1"/>
              </a:solidFill>
            </a:rPr>
            <a:t>Administrative procedures </a:t>
          </a:r>
          <a:endParaRPr lang="en-GB" sz="1800" kern="1200" dirty="0">
            <a:solidFill>
              <a:schemeClr val="tx1"/>
            </a:solidFill>
          </a:endParaRPr>
        </a:p>
      </dsp:txBody>
      <dsp:txXfrm>
        <a:off x="715909" y="2569465"/>
        <a:ext cx="1545206" cy="896178"/>
      </dsp:txXfrm>
    </dsp:sp>
    <dsp:sp modelId="{73BA67BC-3E38-418E-B3EA-AAAEBCF3C77F}">
      <dsp:nvSpPr>
        <dsp:cNvPr id="0" name=""/>
        <dsp:cNvSpPr/>
      </dsp:nvSpPr>
      <dsp:spPr>
        <a:xfrm>
          <a:off x="1434168" y="367732"/>
          <a:ext cx="4335013" cy="4335013"/>
        </a:xfrm>
        <a:custGeom>
          <a:avLst/>
          <a:gdLst/>
          <a:ahLst/>
          <a:cxnLst/>
          <a:rect l="0" t="0" r="0" b="0"/>
          <a:pathLst>
            <a:path>
              <a:moveTo>
                <a:pt x="134" y="2143404"/>
              </a:moveTo>
              <a:arcTo wR="2167506" hR="2167506" stAng="10838227" swAng="1544414"/>
            </a:path>
          </a:pathLst>
        </a:custGeom>
        <a:noFill/>
        <a:ln w="6350" cap="flat" cmpd="sng" algn="ctr">
          <a:solidFill>
            <a:schemeClr val="accent2">
              <a:hueOff val="-1212803"/>
              <a:satOff val="-69940"/>
              <a:lumOff val="7190"/>
              <a:alphaOff val="0"/>
            </a:schemeClr>
          </a:solidFill>
          <a:prstDash val="solid"/>
          <a:miter lim="800000"/>
        </a:ln>
        <a:effectLst/>
      </dsp:spPr>
      <dsp:style>
        <a:lnRef idx="1">
          <a:scrgbClr r="0" g="0" b="0"/>
        </a:lnRef>
        <a:fillRef idx="0">
          <a:scrgbClr r="0" g="0" b="0"/>
        </a:fillRef>
        <a:effectRef idx="0">
          <a:scrgbClr r="0" g="0" b="0"/>
        </a:effectRef>
        <a:fontRef idx="minor"/>
      </dsp:style>
    </dsp:sp>
    <dsp:sp modelId="{1A30407D-DA95-4A71-B334-CC1FE57413BA}">
      <dsp:nvSpPr>
        <dsp:cNvPr id="0" name=""/>
        <dsp:cNvSpPr/>
      </dsp:nvSpPr>
      <dsp:spPr>
        <a:xfrm>
          <a:off x="1323014" y="804197"/>
          <a:ext cx="1168071" cy="759246"/>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pl-PL" sz="1800" kern="1200" dirty="0">
              <a:solidFill>
                <a:schemeClr val="tx1"/>
              </a:solidFill>
            </a:rPr>
            <a:t>Law </a:t>
          </a:r>
          <a:endParaRPr lang="en-GB" sz="1800" kern="1200" dirty="0">
            <a:solidFill>
              <a:schemeClr val="tx1"/>
            </a:solidFill>
          </a:endParaRPr>
        </a:p>
      </dsp:txBody>
      <dsp:txXfrm>
        <a:off x="1360077" y="841260"/>
        <a:ext cx="1093945" cy="685120"/>
      </dsp:txXfrm>
    </dsp:sp>
    <dsp:sp modelId="{F302DCEB-6009-4C85-AC0E-02E68A2D9EFA}">
      <dsp:nvSpPr>
        <dsp:cNvPr id="0" name=""/>
        <dsp:cNvSpPr/>
      </dsp:nvSpPr>
      <dsp:spPr>
        <a:xfrm>
          <a:off x="1434168" y="367732"/>
          <a:ext cx="4335013" cy="4335013"/>
        </a:xfrm>
        <a:custGeom>
          <a:avLst/>
          <a:gdLst/>
          <a:ahLst/>
          <a:cxnLst/>
          <a:rect l="0" t="0" r="0" b="0"/>
          <a:pathLst>
            <a:path>
              <a:moveTo>
                <a:pt x="868087" y="432688"/>
              </a:moveTo>
              <a:arcTo wR="2167506" hR="2167506" stAng="13989957" swAng="980911"/>
            </a:path>
          </a:pathLst>
        </a:custGeom>
        <a:noFill/>
        <a:ln w="6350" cap="flat" cmpd="sng" algn="ctr">
          <a:solidFill>
            <a:schemeClr val="accent2">
              <a:hueOff val="-1455363"/>
              <a:satOff val="-83928"/>
              <a:lumOff val="8628"/>
              <a:alphaOff val="0"/>
            </a:schemeClr>
          </a:solidFill>
          <a:prstDash val="solid"/>
          <a:miter lim="800000"/>
        </a:ln>
        <a:effectLst/>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2D1D44-CBE9-45D0-9C5E-883E359D9227}">
      <dsp:nvSpPr>
        <dsp:cNvPr id="0" name=""/>
        <dsp:cNvSpPr/>
      </dsp:nvSpPr>
      <dsp:spPr>
        <a:xfrm>
          <a:off x="3045" y="68590"/>
          <a:ext cx="2969759" cy="597131"/>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en-GB" sz="1600" kern="1200" dirty="0"/>
            <a:t>John Rampton</a:t>
          </a:r>
        </a:p>
      </dsp:txBody>
      <dsp:txXfrm>
        <a:off x="3045" y="68590"/>
        <a:ext cx="2969759" cy="597131"/>
      </dsp:txXfrm>
    </dsp:sp>
    <dsp:sp modelId="{6191E48F-0B33-4208-8E3F-EDB4A503F4E5}">
      <dsp:nvSpPr>
        <dsp:cNvPr id="0" name=""/>
        <dsp:cNvSpPr/>
      </dsp:nvSpPr>
      <dsp:spPr>
        <a:xfrm>
          <a:off x="3045" y="665722"/>
          <a:ext cx="2969759" cy="3254883"/>
        </a:xfrm>
        <a:prstGeom prst="rect">
          <a:avLst/>
        </a:prstGeom>
        <a:solidFill>
          <a:srgbClr val="F9DBD2"/>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ctr" anchorCtr="0">
          <a:noAutofit/>
        </a:bodyPr>
        <a:lstStyle/>
        <a:p>
          <a:pPr marL="171450" lvl="1" indent="-171450" algn="just" defTabSz="711200">
            <a:lnSpc>
              <a:spcPct val="90000"/>
            </a:lnSpc>
            <a:spcBef>
              <a:spcPct val="0"/>
            </a:spcBef>
            <a:spcAft>
              <a:spcPct val="15000"/>
            </a:spcAft>
            <a:buChar char="••"/>
          </a:pPr>
          <a:r>
            <a:rPr lang="en-GB" sz="1600" kern="1200" dirty="0"/>
            <a:t>Sunk-cost fallacy</a:t>
          </a:r>
        </a:p>
        <a:p>
          <a:pPr marL="171450" lvl="1" indent="-171450" algn="just" defTabSz="711200">
            <a:lnSpc>
              <a:spcPct val="90000"/>
            </a:lnSpc>
            <a:spcBef>
              <a:spcPct val="0"/>
            </a:spcBef>
            <a:spcAft>
              <a:spcPct val="15000"/>
            </a:spcAft>
            <a:buChar char="••"/>
          </a:pPr>
          <a:r>
            <a:rPr lang="en-GB" sz="1600" kern="1200" dirty="0"/>
            <a:t>Narrow framing</a:t>
          </a:r>
        </a:p>
        <a:p>
          <a:pPr marL="171450" lvl="1" indent="-171450" algn="just" defTabSz="711200">
            <a:lnSpc>
              <a:spcPct val="90000"/>
            </a:lnSpc>
            <a:spcBef>
              <a:spcPct val="0"/>
            </a:spcBef>
            <a:spcAft>
              <a:spcPct val="15000"/>
            </a:spcAft>
            <a:buChar char="••"/>
          </a:pPr>
          <a:r>
            <a:rPr lang="en-GB" sz="1600" kern="1200" dirty="0"/>
            <a:t>Emotionally driven decisions</a:t>
          </a:r>
        </a:p>
        <a:p>
          <a:pPr marL="171450" lvl="1" indent="-171450" algn="just" defTabSz="711200">
            <a:lnSpc>
              <a:spcPct val="90000"/>
            </a:lnSpc>
            <a:spcBef>
              <a:spcPct val="0"/>
            </a:spcBef>
            <a:spcAft>
              <a:spcPct val="15000"/>
            </a:spcAft>
            <a:buChar char="••"/>
          </a:pPr>
          <a:r>
            <a:rPr lang="en-GB" sz="1600" kern="1200" dirty="0"/>
            <a:t>Ego depletion</a:t>
          </a:r>
        </a:p>
        <a:p>
          <a:pPr marL="171450" lvl="1" indent="-171450" algn="just" defTabSz="711200">
            <a:lnSpc>
              <a:spcPct val="90000"/>
            </a:lnSpc>
            <a:spcBef>
              <a:spcPct val="0"/>
            </a:spcBef>
            <a:spcAft>
              <a:spcPct val="15000"/>
            </a:spcAft>
            <a:buChar char="••"/>
          </a:pPr>
          <a:r>
            <a:rPr lang="en-GB" sz="1600" kern="1200" dirty="0"/>
            <a:t>Halo effect</a:t>
          </a:r>
        </a:p>
      </dsp:txBody>
      <dsp:txXfrm>
        <a:off x="3045" y="665722"/>
        <a:ext cx="2969759" cy="3254883"/>
      </dsp:txXfrm>
    </dsp:sp>
    <dsp:sp modelId="{C9454C77-69D9-47F8-9397-A0E3A8B21DD2}">
      <dsp:nvSpPr>
        <dsp:cNvPr id="0" name=""/>
        <dsp:cNvSpPr/>
      </dsp:nvSpPr>
      <dsp:spPr>
        <a:xfrm>
          <a:off x="3388571" y="68590"/>
          <a:ext cx="2969759" cy="597131"/>
        </a:xfrm>
        <a:prstGeom prst="rect">
          <a:avLst/>
        </a:prstGeom>
        <a:solidFill>
          <a:srgbClr val="E08041"/>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en-US" sz="1600" kern="1200" dirty="0"/>
            <a:t>Warren Buffett and</a:t>
          </a:r>
          <a:r>
            <a:rPr lang="pl-PL" sz="1600" kern="1200" dirty="0"/>
            <a:t> </a:t>
          </a:r>
          <a:r>
            <a:rPr lang="en-US" sz="1600" kern="1200" dirty="0"/>
            <a:t>Charlie Munger</a:t>
          </a:r>
          <a:endParaRPr lang="en-GB" sz="1600" kern="1200" dirty="0"/>
        </a:p>
      </dsp:txBody>
      <dsp:txXfrm>
        <a:off x="3388571" y="68590"/>
        <a:ext cx="2969759" cy="597131"/>
      </dsp:txXfrm>
    </dsp:sp>
    <dsp:sp modelId="{44B84D50-BFFC-4E93-A2FF-42EFF17468BF}">
      <dsp:nvSpPr>
        <dsp:cNvPr id="0" name=""/>
        <dsp:cNvSpPr/>
      </dsp:nvSpPr>
      <dsp:spPr>
        <a:xfrm>
          <a:off x="3388571" y="665722"/>
          <a:ext cx="2969759" cy="3254883"/>
        </a:xfrm>
        <a:prstGeom prst="rect">
          <a:avLst/>
        </a:prstGeom>
        <a:solidFill>
          <a:srgbClr val="F9DBD2">
            <a:alpha val="90000"/>
          </a:srgb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ctr" anchorCtr="0">
          <a:noAutofit/>
        </a:bodyPr>
        <a:lstStyle/>
        <a:p>
          <a:pPr marL="171450" lvl="1" indent="-171450" algn="just" defTabSz="711200">
            <a:lnSpc>
              <a:spcPct val="90000"/>
            </a:lnSpc>
            <a:spcBef>
              <a:spcPct val="0"/>
            </a:spcBef>
            <a:spcAft>
              <a:spcPct val="15000"/>
            </a:spcAft>
            <a:buChar char="••"/>
          </a:pPr>
          <a:r>
            <a:rPr lang="en-GB" sz="1600" kern="1200" dirty="0"/>
            <a:t>Perfectionism</a:t>
          </a:r>
        </a:p>
        <a:p>
          <a:pPr marL="171450" lvl="1" indent="-171450" algn="just" defTabSz="711200">
            <a:lnSpc>
              <a:spcPct val="90000"/>
            </a:lnSpc>
            <a:spcBef>
              <a:spcPct val="0"/>
            </a:spcBef>
            <a:spcAft>
              <a:spcPct val="15000"/>
            </a:spcAft>
            <a:buChar char="••"/>
          </a:pPr>
          <a:r>
            <a:rPr lang="en-US" sz="1600" kern="1200" dirty="0"/>
            <a:t>Making no decision can also be a mistake</a:t>
          </a:r>
          <a:endParaRPr lang="en-GB" sz="1600" kern="1200" dirty="0"/>
        </a:p>
        <a:p>
          <a:pPr marL="171450" lvl="1" indent="-171450" algn="just" defTabSz="711200">
            <a:lnSpc>
              <a:spcPct val="90000"/>
            </a:lnSpc>
            <a:spcBef>
              <a:spcPct val="0"/>
            </a:spcBef>
            <a:spcAft>
              <a:spcPct val="15000"/>
            </a:spcAft>
            <a:buChar char="••"/>
          </a:pPr>
          <a:r>
            <a:rPr lang="en-US" sz="1600" kern="1200" dirty="0"/>
            <a:t>Believing that collective decisions are better</a:t>
          </a:r>
          <a:endParaRPr lang="en-GB" sz="1600" kern="1200" dirty="0"/>
        </a:p>
        <a:p>
          <a:pPr marL="171450" lvl="1" indent="-171450" algn="just" defTabSz="711200">
            <a:lnSpc>
              <a:spcPct val="90000"/>
            </a:lnSpc>
            <a:spcBef>
              <a:spcPct val="0"/>
            </a:spcBef>
            <a:spcAft>
              <a:spcPct val="15000"/>
            </a:spcAft>
            <a:buChar char="••"/>
          </a:pPr>
          <a:r>
            <a:rPr lang="en-US" sz="1600" kern="1200" dirty="0"/>
            <a:t>Kicking a decision into the long grass</a:t>
          </a:r>
          <a:endParaRPr lang="en-GB" sz="1600" kern="1200" dirty="0"/>
        </a:p>
        <a:p>
          <a:pPr marL="171450" lvl="1" indent="-171450" algn="just" defTabSz="711200">
            <a:lnSpc>
              <a:spcPct val="90000"/>
            </a:lnSpc>
            <a:spcBef>
              <a:spcPct val="0"/>
            </a:spcBef>
            <a:spcAft>
              <a:spcPct val="15000"/>
            </a:spcAft>
            <a:buChar char="••"/>
          </a:pPr>
          <a:r>
            <a:rPr lang="en-US" sz="1600" kern="1200" dirty="0"/>
            <a:t>Overanalyzing and not listening to gut feeling</a:t>
          </a:r>
          <a:endParaRPr lang="en-GB" sz="1600" kern="1200" dirty="0"/>
        </a:p>
        <a:p>
          <a:pPr marL="171450" lvl="1" indent="-171450" algn="just" defTabSz="711200">
            <a:lnSpc>
              <a:spcPct val="90000"/>
            </a:lnSpc>
            <a:spcBef>
              <a:spcPct val="0"/>
            </a:spcBef>
            <a:spcAft>
              <a:spcPct val="15000"/>
            </a:spcAft>
            <a:buChar char="••"/>
          </a:pPr>
          <a:r>
            <a:rPr lang="en-US" sz="1600" kern="1200" dirty="0"/>
            <a:t>Making decisions without using checklists</a:t>
          </a:r>
          <a:endParaRPr lang="en-GB" sz="1600" kern="1200" dirty="0"/>
        </a:p>
      </dsp:txBody>
      <dsp:txXfrm>
        <a:off x="3388571" y="665722"/>
        <a:ext cx="2969759" cy="3254883"/>
      </dsp:txXfrm>
    </dsp:sp>
    <dsp:sp modelId="{1ACE3FC7-54C9-4A4C-A8C9-7727715B3632}">
      <dsp:nvSpPr>
        <dsp:cNvPr id="0" name=""/>
        <dsp:cNvSpPr/>
      </dsp:nvSpPr>
      <dsp:spPr>
        <a:xfrm>
          <a:off x="6774096" y="68590"/>
          <a:ext cx="2969759" cy="597131"/>
        </a:xfrm>
        <a:prstGeom prst="rect">
          <a:avLst/>
        </a:prstGeom>
        <a:solidFill>
          <a:srgbClr val="E08041"/>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en-GB" sz="1600" kern="1200" dirty="0"/>
            <a:t>Miguel Angel Ariño</a:t>
          </a:r>
        </a:p>
      </dsp:txBody>
      <dsp:txXfrm>
        <a:off x="6774096" y="68590"/>
        <a:ext cx="2969759" cy="597131"/>
      </dsp:txXfrm>
    </dsp:sp>
    <dsp:sp modelId="{D21F4AAF-EA04-4BE1-B3A4-7DDD2E01755F}">
      <dsp:nvSpPr>
        <dsp:cNvPr id="0" name=""/>
        <dsp:cNvSpPr/>
      </dsp:nvSpPr>
      <dsp:spPr>
        <a:xfrm>
          <a:off x="6774096" y="665722"/>
          <a:ext cx="2969759" cy="3254883"/>
        </a:xfrm>
        <a:prstGeom prst="rect">
          <a:avLst/>
        </a:prstGeom>
        <a:solidFill>
          <a:srgbClr val="F9DBD2">
            <a:alpha val="90000"/>
          </a:srgb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ctr" anchorCtr="0">
          <a:noAutofit/>
        </a:bodyPr>
        <a:lstStyle/>
        <a:p>
          <a:pPr marL="171450" lvl="1" indent="-171450" algn="just" defTabSz="711200">
            <a:lnSpc>
              <a:spcPct val="90000"/>
            </a:lnSpc>
            <a:spcBef>
              <a:spcPct val="0"/>
            </a:spcBef>
            <a:spcAft>
              <a:spcPct val="15000"/>
            </a:spcAft>
            <a:buChar char="••"/>
          </a:pPr>
          <a:r>
            <a:rPr lang="en-US" sz="1600" kern="1200" dirty="0"/>
            <a:t>Holding out for the perfect decision</a:t>
          </a:r>
          <a:endParaRPr lang="en-GB" sz="1600" kern="1200" dirty="0"/>
        </a:p>
        <a:p>
          <a:pPr marL="171450" lvl="1" indent="-171450" algn="just" defTabSz="711200">
            <a:lnSpc>
              <a:spcPct val="90000"/>
            </a:lnSpc>
            <a:spcBef>
              <a:spcPct val="0"/>
            </a:spcBef>
            <a:spcAft>
              <a:spcPct val="15000"/>
            </a:spcAft>
            <a:buChar char="••"/>
          </a:pPr>
          <a:r>
            <a:rPr lang="en-GB" sz="1600" kern="1200" dirty="0"/>
            <a:t>Failing to face reality</a:t>
          </a:r>
        </a:p>
        <a:p>
          <a:pPr marL="171450" lvl="1" indent="-171450" algn="just" defTabSz="711200">
            <a:lnSpc>
              <a:spcPct val="90000"/>
            </a:lnSpc>
            <a:spcBef>
              <a:spcPct val="0"/>
            </a:spcBef>
            <a:spcAft>
              <a:spcPct val="15000"/>
            </a:spcAft>
            <a:buChar char="••"/>
          </a:pPr>
          <a:r>
            <a:rPr lang="en-GB" sz="1600" kern="1200" dirty="0"/>
            <a:t>Falling for self-deceptions</a:t>
          </a:r>
        </a:p>
        <a:p>
          <a:pPr marL="171450" lvl="1" indent="-171450" algn="just" defTabSz="711200">
            <a:lnSpc>
              <a:spcPct val="90000"/>
            </a:lnSpc>
            <a:spcBef>
              <a:spcPct val="0"/>
            </a:spcBef>
            <a:spcAft>
              <a:spcPct val="15000"/>
            </a:spcAft>
            <a:buChar char="••"/>
          </a:pPr>
          <a:r>
            <a:rPr lang="en-GB" sz="1600" kern="1200" dirty="0"/>
            <a:t>Going with the flow</a:t>
          </a:r>
        </a:p>
        <a:p>
          <a:pPr marL="171450" lvl="1" indent="-171450" algn="just" defTabSz="711200">
            <a:lnSpc>
              <a:spcPct val="90000"/>
            </a:lnSpc>
            <a:spcBef>
              <a:spcPct val="0"/>
            </a:spcBef>
            <a:spcAft>
              <a:spcPct val="15000"/>
            </a:spcAft>
            <a:buChar char="••"/>
          </a:pPr>
          <a:r>
            <a:rPr lang="en-US" sz="1600" kern="1200" dirty="0"/>
            <a:t>Rushing and risking too much</a:t>
          </a:r>
          <a:endParaRPr lang="en-GB" sz="1600" kern="1200" dirty="0"/>
        </a:p>
        <a:p>
          <a:pPr marL="171450" lvl="1" indent="-171450" algn="just" defTabSz="711200">
            <a:lnSpc>
              <a:spcPct val="90000"/>
            </a:lnSpc>
            <a:spcBef>
              <a:spcPct val="0"/>
            </a:spcBef>
            <a:spcAft>
              <a:spcPct val="15000"/>
            </a:spcAft>
            <a:buChar char="••"/>
          </a:pPr>
          <a:r>
            <a:rPr lang="en-US" sz="1600" kern="1200" dirty="0"/>
            <a:t>Relying too heavily on intuition</a:t>
          </a:r>
          <a:endParaRPr lang="en-GB" sz="1600" kern="1200" dirty="0"/>
        </a:p>
        <a:p>
          <a:pPr marL="171450" lvl="1" indent="-171450" algn="just" defTabSz="711200">
            <a:lnSpc>
              <a:spcPct val="90000"/>
            </a:lnSpc>
            <a:spcBef>
              <a:spcPct val="0"/>
            </a:spcBef>
            <a:spcAft>
              <a:spcPct val="15000"/>
            </a:spcAft>
            <a:buChar char="••"/>
          </a:pPr>
          <a:r>
            <a:rPr lang="en-US" sz="1600" kern="1200" dirty="0"/>
            <a:t>Being married to our own ideas</a:t>
          </a:r>
          <a:endParaRPr lang="en-GB" sz="1600" kern="1200" dirty="0"/>
        </a:p>
        <a:p>
          <a:pPr marL="171450" lvl="1" indent="-171450" algn="just" defTabSz="711200">
            <a:lnSpc>
              <a:spcPct val="90000"/>
            </a:lnSpc>
            <a:spcBef>
              <a:spcPct val="0"/>
            </a:spcBef>
            <a:spcAft>
              <a:spcPct val="15000"/>
            </a:spcAft>
            <a:buChar char="••"/>
          </a:pPr>
          <a:r>
            <a:rPr lang="en-US" sz="1600" kern="1200" dirty="0"/>
            <a:t>Paying little heed to consequences</a:t>
          </a:r>
          <a:endParaRPr lang="en-GB" sz="1600" kern="1200" dirty="0"/>
        </a:p>
        <a:p>
          <a:pPr marL="171450" lvl="1" indent="-171450" algn="just" defTabSz="711200">
            <a:lnSpc>
              <a:spcPct val="90000"/>
            </a:lnSpc>
            <a:spcBef>
              <a:spcPct val="0"/>
            </a:spcBef>
            <a:spcAft>
              <a:spcPct val="15000"/>
            </a:spcAft>
            <a:buChar char="••"/>
          </a:pPr>
          <a:r>
            <a:rPr lang="en-GB" sz="1600" kern="1200" dirty="0"/>
            <a:t>Overvaluing consensus</a:t>
          </a:r>
        </a:p>
        <a:p>
          <a:pPr marL="171450" lvl="1" indent="-171450" algn="just" defTabSz="711200">
            <a:lnSpc>
              <a:spcPct val="90000"/>
            </a:lnSpc>
            <a:spcBef>
              <a:spcPct val="0"/>
            </a:spcBef>
            <a:spcAft>
              <a:spcPct val="15000"/>
            </a:spcAft>
            <a:buChar char="••"/>
          </a:pPr>
          <a:r>
            <a:rPr lang="en-GB" sz="1600" kern="1200" dirty="0"/>
            <a:t>Not following through</a:t>
          </a:r>
        </a:p>
      </dsp:txBody>
      <dsp:txXfrm>
        <a:off x="6774096" y="665722"/>
        <a:ext cx="2969759" cy="325488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04EEA6-49CB-42D3-88E2-C16424DAD3A7}">
      <dsp:nvSpPr>
        <dsp:cNvPr id="0" name=""/>
        <dsp:cNvSpPr/>
      </dsp:nvSpPr>
      <dsp:spPr>
        <a:xfrm>
          <a:off x="55" y="104554"/>
          <a:ext cx="5273479" cy="748800"/>
        </a:xfrm>
        <a:prstGeom prst="rect">
          <a:avLst/>
        </a:prstGeom>
        <a:solidFill>
          <a:srgbClr val="E08041"/>
        </a:solidFill>
        <a:ln w="12700" cap="flat" cmpd="sng" algn="ctr">
          <a:solidFill>
            <a:srgbClr val="E0804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en-US" sz="2400" b="0" i="0" kern="1200" dirty="0"/>
            <a:t>Internal risks </a:t>
          </a:r>
          <a:endParaRPr lang="en-GB" sz="2400" kern="1200" dirty="0"/>
        </a:p>
      </dsp:txBody>
      <dsp:txXfrm>
        <a:off x="55" y="104554"/>
        <a:ext cx="5273479" cy="748800"/>
      </dsp:txXfrm>
    </dsp:sp>
    <dsp:sp modelId="{C19AA999-95CB-4556-9BC0-BC50B4E17B2D}">
      <dsp:nvSpPr>
        <dsp:cNvPr id="0" name=""/>
        <dsp:cNvSpPr/>
      </dsp:nvSpPr>
      <dsp:spPr>
        <a:xfrm>
          <a:off x="55" y="853354"/>
          <a:ext cx="5273479" cy="3497130"/>
        </a:xfrm>
        <a:prstGeom prst="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8684" tIns="138684" rIns="184912" bIns="208026" numCol="1" spcCol="1270" anchor="t" anchorCtr="0">
          <a:noAutofit/>
        </a:bodyPr>
        <a:lstStyle/>
        <a:p>
          <a:pPr marL="228600" lvl="1" indent="-228600" algn="l" defTabSz="1155700">
            <a:lnSpc>
              <a:spcPct val="90000"/>
            </a:lnSpc>
            <a:spcBef>
              <a:spcPct val="0"/>
            </a:spcBef>
            <a:spcAft>
              <a:spcPct val="15000"/>
            </a:spcAft>
            <a:buChar char="••"/>
          </a:pPr>
          <a:r>
            <a:rPr lang="en-US" sz="2600" b="0" i="0" kern="1200" dirty="0"/>
            <a:t>human factors (talent management, strikes)</a:t>
          </a:r>
          <a:endParaRPr lang="en-GB" sz="2600" kern="1200" dirty="0"/>
        </a:p>
        <a:p>
          <a:pPr marL="228600" lvl="1" indent="-228600" algn="l" defTabSz="1155700">
            <a:lnSpc>
              <a:spcPct val="90000"/>
            </a:lnSpc>
            <a:spcBef>
              <a:spcPct val="0"/>
            </a:spcBef>
            <a:spcAft>
              <a:spcPct val="15000"/>
            </a:spcAft>
            <a:buChar char="••"/>
          </a:pPr>
          <a:r>
            <a:rPr lang="en-GB" sz="2600" b="0" i="0" kern="1200" noProof="0" dirty="0"/>
            <a:t>technological factors (emerging technologies)</a:t>
          </a:r>
        </a:p>
        <a:p>
          <a:pPr marL="228600" lvl="1" indent="-228600" algn="l" defTabSz="1155700">
            <a:lnSpc>
              <a:spcPct val="90000"/>
            </a:lnSpc>
            <a:spcBef>
              <a:spcPct val="0"/>
            </a:spcBef>
            <a:spcAft>
              <a:spcPct val="15000"/>
            </a:spcAft>
            <a:buChar char="••"/>
          </a:pPr>
          <a:r>
            <a:rPr lang="en-US" sz="2600" b="0" i="0" kern="1200" dirty="0"/>
            <a:t>physical factors (failure of machines, fire or theft)</a:t>
          </a:r>
        </a:p>
        <a:p>
          <a:pPr marL="228600" lvl="1" indent="-228600" algn="l" defTabSz="1155700">
            <a:lnSpc>
              <a:spcPct val="90000"/>
            </a:lnSpc>
            <a:spcBef>
              <a:spcPct val="0"/>
            </a:spcBef>
            <a:spcAft>
              <a:spcPct val="15000"/>
            </a:spcAft>
            <a:buChar char="••"/>
          </a:pPr>
          <a:r>
            <a:rPr lang="en-US" sz="2600" b="0" i="0" kern="1200" dirty="0"/>
            <a:t>operational factors (access to credit, </a:t>
          </a:r>
          <a:r>
            <a:rPr lang="en-US" sz="2600" b="0" i="0" kern="1200" dirty="0">
              <a:hlinkClick xmlns:r="http://schemas.openxmlformats.org/officeDocument/2006/relationships" r:id="rId1" tooltip="Cost reduction"/>
            </a:rPr>
            <a:t>cost cutting</a:t>
          </a:r>
          <a:r>
            <a:rPr lang="en-US" sz="2600" b="0" i="0" kern="1200" dirty="0"/>
            <a:t>, advertisement)</a:t>
          </a:r>
        </a:p>
      </dsp:txBody>
      <dsp:txXfrm>
        <a:off x="55" y="853354"/>
        <a:ext cx="5273479" cy="3497130"/>
      </dsp:txXfrm>
    </dsp:sp>
    <dsp:sp modelId="{5A11FAC3-8D60-48EA-9D7E-4C0FF1976549}">
      <dsp:nvSpPr>
        <dsp:cNvPr id="0" name=""/>
        <dsp:cNvSpPr/>
      </dsp:nvSpPr>
      <dsp:spPr>
        <a:xfrm>
          <a:off x="6011876" y="90903"/>
          <a:ext cx="5273479" cy="748800"/>
        </a:xfrm>
        <a:prstGeom prst="rect">
          <a:avLst/>
        </a:prstGeom>
        <a:solidFill>
          <a:srgbClr val="E08041"/>
        </a:solidFill>
        <a:ln w="12700" cap="flat" cmpd="sng" algn="ctr">
          <a:solidFill>
            <a:srgbClr val="E0804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en-US" sz="2400" b="0" i="0" kern="1200" dirty="0"/>
            <a:t>External risks</a:t>
          </a:r>
          <a:endParaRPr lang="en-GB" sz="2400" b="0" i="0" kern="1200" dirty="0"/>
        </a:p>
      </dsp:txBody>
      <dsp:txXfrm>
        <a:off x="6011876" y="90903"/>
        <a:ext cx="5273479" cy="748800"/>
      </dsp:txXfrm>
    </dsp:sp>
    <dsp:sp modelId="{4710BF6C-85A7-4482-8F54-DADA2976FAD3}">
      <dsp:nvSpPr>
        <dsp:cNvPr id="0" name=""/>
        <dsp:cNvSpPr/>
      </dsp:nvSpPr>
      <dsp:spPr>
        <a:xfrm>
          <a:off x="6011821" y="853354"/>
          <a:ext cx="5273479" cy="3497130"/>
        </a:xfrm>
        <a:prstGeom prst="rect">
          <a:avLst/>
        </a:prstGeom>
        <a:solidFill>
          <a:srgbClr val="F9DBD2">
            <a:alpha val="90000"/>
          </a:srgbClr>
        </a:solidFill>
        <a:ln w="12700" cap="flat" cmpd="sng" algn="ctr">
          <a:solidFill>
            <a:schemeClr val="accent4">
              <a:tint val="40000"/>
              <a:alpha val="90000"/>
              <a:hueOff val="10861925"/>
              <a:satOff val="-51245"/>
              <a:lumOff val="-185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8684" tIns="138684" rIns="184912" bIns="208026" numCol="1" spcCol="1270" anchor="t" anchorCtr="0">
          <a:noAutofit/>
        </a:bodyPr>
        <a:lstStyle/>
        <a:p>
          <a:pPr marL="228600" lvl="1" indent="-228600" algn="l" defTabSz="1155700">
            <a:lnSpc>
              <a:spcPct val="90000"/>
            </a:lnSpc>
            <a:spcBef>
              <a:spcPct val="0"/>
            </a:spcBef>
            <a:spcAft>
              <a:spcPct val="15000"/>
            </a:spcAft>
            <a:buChar char="••"/>
          </a:pPr>
          <a:r>
            <a:rPr lang="en-US" sz="2600" b="0" i="0" kern="1200" dirty="0"/>
            <a:t>economic factors (market risks, pricing pressure)</a:t>
          </a:r>
          <a:endParaRPr lang="en-GB" sz="2600" kern="1200" dirty="0"/>
        </a:p>
        <a:p>
          <a:pPr marL="228600" lvl="1" indent="-228600" algn="l" defTabSz="1155700">
            <a:lnSpc>
              <a:spcPct val="90000"/>
            </a:lnSpc>
            <a:spcBef>
              <a:spcPct val="0"/>
            </a:spcBef>
            <a:spcAft>
              <a:spcPct val="15000"/>
            </a:spcAft>
            <a:buChar char="••"/>
          </a:pPr>
          <a:r>
            <a:rPr lang="pl-PL" sz="2600" b="0" i="0" kern="1200" dirty="0"/>
            <a:t>natural factors (floods, earthquakes)</a:t>
          </a:r>
        </a:p>
        <a:p>
          <a:pPr marL="228600" lvl="1" indent="-228600" algn="l" defTabSz="1155700">
            <a:lnSpc>
              <a:spcPct val="90000"/>
            </a:lnSpc>
            <a:spcBef>
              <a:spcPct val="0"/>
            </a:spcBef>
            <a:spcAft>
              <a:spcPct val="15000"/>
            </a:spcAft>
            <a:buChar char="••"/>
          </a:pPr>
          <a:r>
            <a:rPr lang="en-US" sz="2600" b="0" i="0" kern="1200" dirty="0"/>
            <a:t>political factors (compliance demands and regulations imposed by governments)</a:t>
          </a:r>
        </a:p>
      </dsp:txBody>
      <dsp:txXfrm>
        <a:off x="6011821" y="853354"/>
        <a:ext cx="5273479" cy="349713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6225F9-969B-4F64-A6A7-9F3951D2820D}">
      <dsp:nvSpPr>
        <dsp:cNvPr id="0" name=""/>
        <dsp:cNvSpPr/>
      </dsp:nvSpPr>
      <dsp:spPr>
        <a:xfrm>
          <a:off x="941962" y="994"/>
          <a:ext cx="3113884" cy="3113884"/>
        </a:xfrm>
        <a:prstGeom prst="ellipse">
          <a:avLst/>
        </a:prstGeom>
        <a:solidFill>
          <a:schemeClr val="accent4">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71367" tIns="30480" rIns="171367" bIns="30480" numCol="1" spcCol="1270" anchor="ctr" anchorCtr="0">
          <a:noAutofit/>
        </a:bodyPr>
        <a:lstStyle/>
        <a:p>
          <a:pPr lvl="0" algn="ctr" defTabSz="1066800">
            <a:lnSpc>
              <a:spcPct val="90000"/>
            </a:lnSpc>
            <a:spcBef>
              <a:spcPct val="0"/>
            </a:spcBef>
            <a:spcAft>
              <a:spcPct val="35000"/>
            </a:spcAft>
          </a:pPr>
          <a:r>
            <a:rPr lang="en-US" sz="2400" b="1" i="0" kern="1200" dirty="0"/>
            <a:t>Identify </a:t>
          </a:r>
          <a:r>
            <a:rPr lang="en-US" sz="2400" b="0" i="0" kern="1200" dirty="0"/>
            <a:t>– work out what risks your business could face</a:t>
          </a:r>
          <a:endParaRPr lang="en-US" sz="2400" kern="1200" dirty="0"/>
        </a:p>
      </dsp:txBody>
      <dsp:txXfrm>
        <a:off x="1397980" y="457012"/>
        <a:ext cx="2201848" cy="2201848"/>
      </dsp:txXfrm>
    </dsp:sp>
    <dsp:sp modelId="{CCA80F75-B7D3-4E8E-8D2D-466B06197260}">
      <dsp:nvSpPr>
        <dsp:cNvPr id="0" name=""/>
        <dsp:cNvSpPr/>
      </dsp:nvSpPr>
      <dsp:spPr>
        <a:xfrm>
          <a:off x="3433070" y="994"/>
          <a:ext cx="3113884" cy="3113884"/>
        </a:xfrm>
        <a:prstGeom prst="ellipse">
          <a:avLst/>
        </a:prstGeom>
        <a:solidFill>
          <a:schemeClr val="accent4">
            <a:alpha val="50000"/>
            <a:hueOff val="4900445"/>
            <a:satOff val="-20388"/>
            <a:lumOff val="48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71367" tIns="30480" rIns="171367" bIns="30480" numCol="1" spcCol="1270" anchor="ctr" anchorCtr="0">
          <a:noAutofit/>
        </a:bodyPr>
        <a:lstStyle/>
        <a:p>
          <a:pPr lvl="0" algn="ctr" defTabSz="1066800">
            <a:lnSpc>
              <a:spcPct val="90000"/>
            </a:lnSpc>
            <a:spcBef>
              <a:spcPct val="0"/>
            </a:spcBef>
            <a:spcAft>
              <a:spcPct val="35000"/>
            </a:spcAft>
          </a:pPr>
          <a:r>
            <a:rPr lang="en-GB" sz="2400" b="1" i="0" kern="1200" noProof="0" dirty="0"/>
            <a:t>Analyse</a:t>
          </a:r>
          <a:r>
            <a:rPr lang="en-US" sz="2400" b="1" i="0" kern="1200" dirty="0"/>
            <a:t> </a:t>
          </a:r>
          <a:r>
            <a:rPr lang="en-US" sz="2400" b="0" i="0" kern="1200" dirty="0"/>
            <a:t>– find the level of the risks and which ones are most urgent</a:t>
          </a:r>
          <a:endParaRPr lang="en-US" sz="2400" kern="1200" dirty="0"/>
        </a:p>
      </dsp:txBody>
      <dsp:txXfrm>
        <a:off x="3889088" y="457012"/>
        <a:ext cx="2201848" cy="2201848"/>
      </dsp:txXfrm>
    </dsp:sp>
    <dsp:sp modelId="{CBF25DBB-D222-4A4D-BAD1-5333F52B8B2A}">
      <dsp:nvSpPr>
        <dsp:cNvPr id="0" name=""/>
        <dsp:cNvSpPr/>
      </dsp:nvSpPr>
      <dsp:spPr>
        <a:xfrm>
          <a:off x="5924177" y="994"/>
          <a:ext cx="3113884" cy="3113884"/>
        </a:xfrm>
        <a:prstGeom prst="ellipse">
          <a:avLst/>
        </a:prstGeom>
        <a:solidFill>
          <a:schemeClr val="accent4">
            <a:alpha val="50000"/>
            <a:hueOff val="9800891"/>
            <a:satOff val="-40777"/>
            <a:lumOff val="960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71367" tIns="30480" rIns="171367" bIns="30480" numCol="1" spcCol="1270" anchor="ctr" anchorCtr="0">
          <a:noAutofit/>
        </a:bodyPr>
        <a:lstStyle/>
        <a:p>
          <a:pPr lvl="0" algn="ctr" defTabSz="1066800">
            <a:lnSpc>
              <a:spcPct val="90000"/>
            </a:lnSpc>
            <a:spcBef>
              <a:spcPct val="0"/>
            </a:spcBef>
            <a:spcAft>
              <a:spcPct val="35000"/>
            </a:spcAft>
          </a:pPr>
          <a:r>
            <a:rPr lang="en-US" sz="2400" b="1" i="0" kern="1200" dirty="0"/>
            <a:t>Evaluate </a:t>
          </a:r>
          <a:r>
            <a:rPr lang="en-US" sz="2400" b="0" i="0" kern="1200" dirty="0"/>
            <a:t>– compare the risk against set risk criteria to decide what to do</a:t>
          </a:r>
          <a:endParaRPr lang="en-US" sz="2400" kern="1200" dirty="0"/>
        </a:p>
      </dsp:txBody>
      <dsp:txXfrm>
        <a:off x="6380195" y="457012"/>
        <a:ext cx="2201848" cy="220184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2D1D44-CBE9-45D0-9C5E-883E359D9227}">
      <dsp:nvSpPr>
        <dsp:cNvPr id="0" name=""/>
        <dsp:cNvSpPr/>
      </dsp:nvSpPr>
      <dsp:spPr>
        <a:xfrm>
          <a:off x="4154" y="168238"/>
          <a:ext cx="2498367" cy="653666"/>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en-GB" sz="1800" kern="1200" dirty="0"/>
            <a:t>Knowledge</a:t>
          </a:r>
        </a:p>
      </dsp:txBody>
      <dsp:txXfrm>
        <a:off x="4154" y="168238"/>
        <a:ext cx="2498367" cy="653666"/>
      </dsp:txXfrm>
    </dsp:sp>
    <dsp:sp modelId="{6191E48F-0B33-4208-8E3F-EDB4A503F4E5}">
      <dsp:nvSpPr>
        <dsp:cNvPr id="0" name=""/>
        <dsp:cNvSpPr/>
      </dsp:nvSpPr>
      <dsp:spPr>
        <a:xfrm>
          <a:off x="4154" y="821905"/>
          <a:ext cx="2498367" cy="3335174"/>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t>Constantly raise your knowledge, work on yourself, read, be interested, try to make you an expert in your field,</a:t>
          </a:r>
          <a:endParaRPr lang="en-GB" sz="1800" kern="1200" dirty="0"/>
        </a:p>
      </dsp:txBody>
      <dsp:txXfrm>
        <a:off x="4154" y="821905"/>
        <a:ext cx="2498367" cy="3335174"/>
      </dsp:txXfrm>
    </dsp:sp>
    <dsp:sp modelId="{C9454C77-69D9-47F8-9397-A0E3A8B21DD2}">
      <dsp:nvSpPr>
        <dsp:cNvPr id="0" name=""/>
        <dsp:cNvSpPr/>
      </dsp:nvSpPr>
      <dsp:spPr>
        <a:xfrm>
          <a:off x="2852293" y="168238"/>
          <a:ext cx="2498367" cy="653666"/>
        </a:xfrm>
        <a:prstGeom prst="rect">
          <a:avLst/>
        </a:prstGeom>
        <a:solidFill>
          <a:srgbClr val="E08041"/>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en-GB" sz="1800" kern="1200" dirty="0"/>
            <a:t>Character traits and personality</a:t>
          </a:r>
        </a:p>
      </dsp:txBody>
      <dsp:txXfrm>
        <a:off x="2852293" y="168238"/>
        <a:ext cx="2498367" cy="653666"/>
      </dsp:txXfrm>
    </dsp:sp>
    <dsp:sp modelId="{44B84D50-BFFC-4E93-A2FF-42EFF17468BF}">
      <dsp:nvSpPr>
        <dsp:cNvPr id="0" name=""/>
        <dsp:cNvSpPr/>
      </dsp:nvSpPr>
      <dsp:spPr>
        <a:xfrm>
          <a:off x="2852293" y="821905"/>
          <a:ext cx="2498367" cy="3335174"/>
        </a:xfrm>
        <a:prstGeom prst="rect">
          <a:avLst/>
        </a:prstGeom>
        <a:solidFill>
          <a:srgbClr val="F9DBD2">
            <a:alpha val="90000"/>
          </a:srgb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ctr" anchorCtr="0">
          <a:noAutofit/>
        </a:bodyPr>
        <a:lstStyle/>
        <a:p>
          <a:pPr marL="171450" lvl="1" indent="-171450" algn="l" defTabSz="800100">
            <a:lnSpc>
              <a:spcPct val="90000"/>
            </a:lnSpc>
            <a:spcBef>
              <a:spcPct val="0"/>
            </a:spcBef>
            <a:spcAft>
              <a:spcPct val="15000"/>
            </a:spcAft>
            <a:buChar char="••"/>
          </a:pPr>
          <a:endParaRPr lang="en-GB" sz="1800" kern="1200" dirty="0"/>
        </a:p>
        <a:p>
          <a:pPr marL="171450" lvl="1" indent="-171450" algn="l" defTabSz="800100">
            <a:lnSpc>
              <a:spcPct val="90000"/>
            </a:lnSpc>
            <a:spcBef>
              <a:spcPct val="0"/>
            </a:spcBef>
            <a:spcAft>
              <a:spcPct val="15000"/>
            </a:spcAft>
            <a:buChar char="••"/>
          </a:pPr>
          <a:r>
            <a:rPr lang="en-US" sz="1800" kern="1200" dirty="0"/>
            <a:t>Develop your positive character traits. It allows us to establish good relationships with others and help us function well in life, e.g. assertiveness, accuracy, communication skills, loyalty, duty, diligence, etc.</a:t>
          </a:r>
          <a:endParaRPr lang="en-GB" sz="1800" kern="1200" dirty="0"/>
        </a:p>
      </dsp:txBody>
      <dsp:txXfrm>
        <a:off x="2852293" y="821905"/>
        <a:ext cx="2498367" cy="3335174"/>
      </dsp:txXfrm>
    </dsp:sp>
    <dsp:sp modelId="{1ACE3FC7-54C9-4A4C-A8C9-7727715B3632}">
      <dsp:nvSpPr>
        <dsp:cNvPr id="0" name=""/>
        <dsp:cNvSpPr/>
      </dsp:nvSpPr>
      <dsp:spPr>
        <a:xfrm>
          <a:off x="5700432" y="168238"/>
          <a:ext cx="2498367" cy="653666"/>
        </a:xfrm>
        <a:prstGeom prst="rect">
          <a:avLst/>
        </a:prstGeom>
        <a:solidFill>
          <a:srgbClr val="E08041"/>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en-GB" sz="1800" kern="1200" dirty="0"/>
            <a:t>Actions, decisions we make</a:t>
          </a:r>
        </a:p>
      </dsp:txBody>
      <dsp:txXfrm>
        <a:off x="5700432" y="168238"/>
        <a:ext cx="2498367" cy="653666"/>
      </dsp:txXfrm>
    </dsp:sp>
    <dsp:sp modelId="{D21F4AAF-EA04-4BE1-B3A4-7DDD2E01755F}">
      <dsp:nvSpPr>
        <dsp:cNvPr id="0" name=""/>
        <dsp:cNvSpPr/>
      </dsp:nvSpPr>
      <dsp:spPr>
        <a:xfrm>
          <a:off x="5700432" y="821905"/>
          <a:ext cx="2498367" cy="3335174"/>
        </a:xfrm>
        <a:prstGeom prst="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ctr" anchorCtr="0">
          <a:noAutofit/>
        </a:bodyPr>
        <a:lstStyle/>
        <a:p>
          <a:pPr marL="171450" lvl="1" indent="-171450" algn="l" defTabSz="800100">
            <a:lnSpc>
              <a:spcPct val="90000"/>
            </a:lnSpc>
            <a:spcBef>
              <a:spcPct val="0"/>
            </a:spcBef>
            <a:spcAft>
              <a:spcPct val="15000"/>
            </a:spcAft>
            <a:buChar char="••"/>
          </a:pPr>
          <a:endParaRPr lang="en-GB" sz="1800" kern="1200" dirty="0"/>
        </a:p>
        <a:p>
          <a:pPr marL="171450" lvl="1" indent="-171450" algn="l" defTabSz="800100">
            <a:lnSpc>
              <a:spcPct val="90000"/>
            </a:lnSpc>
            <a:spcBef>
              <a:spcPct val="0"/>
            </a:spcBef>
            <a:spcAft>
              <a:spcPct val="15000"/>
            </a:spcAft>
            <a:buChar char="••"/>
          </a:pPr>
          <a:r>
            <a:rPr lang="en-US" sz="1800" kern="1200" dirty="0"/>
            <a:t>The actions we take, the next steps that lead us to a decision</a:t>
          </a:r>
          <a:endParaRPr lang="en-GB" sz="1800" kern="1200" dirty="0"/>
        </a:p>
      </dsp:txBody>
      <dsp:txXfrm>
        <a:off x="5700432" y="821905"/>
        <a:ext cx="2498367" cy="3335174"/>
      </dsp:txXfrm>
    </dsp:sp>
    <dsp:sp modelId="{3C807308-45A9-40B7-9B6D-435461744383}">
      <dsp:nvSpPr>
        <dsp:cNvPr id="0" name=""/>
        <dsp:cNvSpPr/>
      </dsp:nvSpPr>
      <dsp:spPr>
        <a:xfrm>
          <a:off x="8548571" y="168238"/>
          <a:ext cx="2498367" cy="653666"/>
        </a:xfrm>
        <a:prstGeom prst="rect">
          <a:avLst/>
        </a:prstGeom>
        <a:solidFill>
          <a:srgbClr val="E08041"/>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en-GB" sz="1800" kern="1200" dirty="0"/>
            <a:t>Convictions</a:t>
          </a:r>
        </a:p>
      </dsp:txBody>
      <dsp:txXfrm>
        <a:off x="8548571" y="168238"/>
        <a:ext cx="2498367" cy="653666"/>
      </dsp:txXfrm>
    </dsp:sp>
    <dsp:sp modelId="{12EFD0A8-F324-4368-B158-DEB3BA387039}">
      <dsp:nvSpPr>
        <dsp:cNvPr id="0" name=""/>
        <dsp:cNvSpPr/>
      </dsp:nvSpPr>
      <dsp:spPr>
        <a:xfrm>
          <a:off x="8548571" y="821905"/>
          <a:ext cx="2498367" cy="3335174"/>
        </a:xfrm>
        <a:prstGeom prst="rect">
          <a:avLst/>
        </a:prstGeom>
        <a:solidFill>
          <a:srgbClr val="F9DBD2">
            <a:alpha val="90000"/>
          </a:srgb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t>Beliefs, personality; our intuition, self-confidence, our beliefs, non-mental cognition, intuition,</a:t>
          </a:r>
          <a:endParaRPr lang="en-GB" sz="1800" kern="1200" dirty="0"/>
        </a:p>
      </dsp:txBody>
      <dsp:txXfrm>
        <a:off x="8548571" y="821905"/>
        <a:ext cx="2498367" cy="333517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2D1D44-CBE9-45D0-9C5E-883E359D9227}">
      <dsp:nvSpPr>
        <dsp:cNvPr id="0" name=""/>
        <dsp:cNvSpPr/>
      </dsp:nvSpPr>
      <dsp:spPr>
        <a:xfrm>
          <a:off x="3045" y="13276"/>
          <a:ext cx="2969759" cy="576000"/>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es-ES" sz="2000" b="1" kern="1200" dirty="0">
              <a:latin typeface="Arial" panose="020B0604020202020204" pitchFamily="34" charset="0"/>
              <a:cs typeface="Arial" panose="020B0604020202020204" pitchFamily="34" charset="0"/>
            </a:rPr>
            <a:t>uncertainty</a:t>
          </a:r>
          <a:endParaRPr lang="en-GB" sz="2000" kern="1200" dirty="0"/>
        </a:p>
      </dsp:txBody>
      <dsp:txXfrm>
        <a:off x="3045" y="13276"/>
        <a:ext cx="2969759" cy="576000"/>
      </dsp:txXfrm>
    </dsp:sp>
    <dsp:sp modelId="{6191E48F-0B33-4208-8E3F-EDB4A503F4E5}">
      <dsp:nvSpPr>
        <dsp:cNvPr id="0" name=""/>
        <dsp:cNvSpPr/>
      </dsp:nvSpPr>
      <dsp:spPr>
        <a:xfrm>
          <a:off x="3045" y="589276"/>
          <a:ext cx="2969759" cy="3386643"/>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ctr" anchorCtr="0">
          <a:noAutofit/>
        </a:bodyPr>
        <a:lstStyle/>
        <a:p>
          <a:pPr marL="228600" lvl="1" indent="-228600" algn="l" defTabSz="889000">
            <a:lnSpc>
              <a:spcPct val="90000"/>
            </a:lnSpc>
            <a:spcBef>
              <a:spcPct val="0"/>
            </a:spcBef>
            <a:spcAft>
              <a:spcPct val="15000"/>
            </a:spcAft>
            <a:buChar char="••"/>
          </a:pPr>
          <a:r>
            <a:rPr lang="pl-PL" sz="2000" kern="1200" dirty="0"/>
            <a:t>A</a:t>
          </a:r>
          <a:r>
            <a:rPr lang="en-US" sz="2000" kern="1200" dirty="0"/>
            <a:t> situation, in which the probability distribution is unknown</a:t>
          </a:r>
          <a:r>
            <a:rPr lang="en-GB" sz="2000" kern="1200" dirty="0"/>
            <a:t>. </a:t>
          </a:r>
          <a:r>
            <a:rPr lang="en-US" sz="2000" kern="1200" dirty="0"/>
            <a:t>Uncertain – ‘Something that is not exactly known or decided’</a:t>
          </a:r>
          <a:r>
            <a:rPr lang="pl-PL" sz="2000" kern="1200" dirty="0"/>
            <a:t>.</a:t>
          </a:r>
          <a:endParaRPr lang="en-GB" sz="2000" kern="1200" dirty="0"/>
        </a:p>
        <a:p>
          <a:pPr marL="228600" lvl="1" indent="-228600" algn="l" defTabSz="889000">
            <a:lnSpc>
              <a:spcPct val="90000"/>
            </a:lnSpc>
            <a:spcBef>
              <a:spcPct val="0"/>
            </a:spcBef>
            <a:spcAft>
              <a:spcPct val="15000"/>
            </a:spcAft>
            <a:buChar char="••"/>
          </a:pPr>
          <a:endParaRPr lang="en-GB" sz="2000" kern="1200" dirty="0"/>
        </a:p>
      </dsp:txBody>
      <dsp:txXfrm>
        <a:off x="3045" y="589276"/>
        <a:ext cx="2969759" cy="3386643"/>
      </dsp:txXfrm>
    </dsp:sp>
    <dsp:sp modelId="{C9454C77-69D9-47F8-9397-A0E3A8B21DD2}">
      <dsp:nvSpPr>
        <dsp:cNvPr id="0" name=""/>
        <dsp:cNvSpPr/>
      </dsp:nvSpPr>
      <dsp:spPr>
        <a:xfrm>
          <a:off x="3388571" y="13276"/>
          <a:ext cx="2969759" cy="576000"/>
        </a:xfrm>
        <a:prstGeom prst="rect">
          <a:avLst/>
        </a:prstGeom>
        <a:solidFill>
          <a:srgbClr val="E08041"/>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es-ES" sz="2000" b="1" kern="1200" dirty="0">
              <a:latin typeface="Arial" panose="020B0604020202020204" pitchFamily="34" charset="0"/>
              <a:cs typeface="Arial" panose="020B0604020202020204" pitchFamily="34" charset="0"/>
            </a:rPr>
            <a:t>ambiguity</a:t>
          </a:r>
          <a:endParaRPr lang="en-GB" sz="2000" kern="1200" dirty="0"/>
        </a:p>
      </dsp:txBody>
      <dsp:txXfrm>
        <a:off x="3388571" y="13276"/>
        <a:ext cx="2969759" cy="576000"/>
      </dsp:txXfrm>
    </dsp:sp>
    <dsp:sp modelId="{44B84D50-BFFC-4E93-A2FF-42EFF17468BF}">
      <dsp:nvSpPr>
        <dsp:cNvPr id="0" name=""/>
        <dsp:cNvSpPr/>
      </dsp:nvSpPr>
      <dsp:spPr>
        <a:xfrm>
          <a:off x="3388571" y="589276"/>
          <a:ext cx="2969759" cy="3386643"/>
        </a:xfrm>
        <a:prstGeom prst="rect">
          <a:avLst/>
        </a:prstGeom>
        <a:solidFill>
          <a:srgbClr val="F9DBD2">
            <a:alpha val="90000"/>
          </a:srgb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a:t>Something that can be understood in more than one way or can have more than one outcome’. </a:t>
          </a:r>
          <a:endParaRPr lang="en-GB" sz="2000" kern="1200" dirty="0"/>
        </a:p>
      </dsp:txBody>
      <dsp:txXfrm>
        <a:off x="3388571" y="589276"/>
        <a:ext cx="2969759" cy="3386643"/>
      </dsp:txXfrm>
    </dsp:sp>
    <dsp:sp modelId="{1ACE3FC7-54C9-4A4C-A8C9-7727715B3632}">
      <dsp:nvSpPr>
        <dsp:cNvPr id="0" name=""/>
        <dsp:cNvSpPr/>
      </dsp:nvSpPr>
      <dsp:spPr>
        <a:xfrm>
          <a:off x="6777142" y="0"/>
          <a:ext cx="2969759" cy="576000"/>
        </a:xfrm>
        <a:prstGeom prst="rect">
          <a:avLst/>
        </a:prstGeom>
        <a:solidFill>
          <a:srgbClr val="E08041"/>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pl-PL" sz="2000" b="1" kern="1200" dirty="0" err="1">
              <a:latin typeface="Arial" panose="020B0604020202020204" pitchFamily="34" charset="0"/>
              <a:cs typeface="Arial" panose="020B0604020202020204" pitchFamily="34" charset="0"/>
            </a:rPr>
            <a:t>risk</a:t>
          </a:r>
          <a:r>
            <a:rPr lang="pl-PL" sz="2000" b="1" kern="1200" dirty="0">
              <a:latin typeface="Arial" panose="020B0604020202020204" pitchFamily="34" charset="0"/>
              <a:cs typeface="Arial" panose="020B0604020202020204" pitchFamily="34" charset="0"/>
            </a:rPr>
            <a:t> </a:t>
          </a:r>
          <a:endParaRPr lang="en-GB" sz="2000" b="1" kern="1200" dirty="0">
            <a:latin typeface="Arial" panose="020B0604020202020204" pitchFamily="34" charset="0"/>
            <a:cs typeface="Arial" panose="020B0604020202020204" pitchFamily="34" charset="0"/>
          </a:endParaRPr>
        </a:p>
      </dsp:txBody>
      <dsp:txXfrm>
        <a:off x="6777142" y="0"/>
        <a:ext cx="2969759" cy="576000"/>
      </dsp:txXfrm>
    </dsp:sp>
    <dsp:sp modelId="{D21F4AAF-EA04-4BE1-B3A4-7DDD2E01755F}">
      <dsp:nvSpPr>
        <dsp:cNvPr id="0" name=""/>
        <dsp:cNvSpPr/>
      </dsp:nvSpPr>
      <dsp:spPr>
        <a:xfrm>
          <a:off x="6774096" y="589276"/>
          <a:ext cx="2969759" cy="3386643"/>
        </a:xfrm>
        <a:prstGeom prst="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ctr" anchorCtr="0">
          <a:noAutofit/>
        </a:bodyPr>
        <a:lstStyle/>
        <a:p>
          <a:pPr marL="228600" lvl="1" indent="-228600" algn="l" defTabSz="889000">
            <a:lnSpc>
              <a:spcPct val="90000"/>
            </a:lnSpc>
            <a:spcBef>
              <a:spcPct val="0"/>
            </a:spcBef>
            <a:spcAft>
              <a:spcPct val="15000"/>
            </a:spcAft>
            <a:buChar char="••"/>
          </a:pPr>
          <a:r>
            <a:rPr lang="pl-PL" sz="2000" kern="1200" dirty="0"/>
            <a:t>R</a:t>
          </a:r>
          <a:r>
            <a:rPr lang="en-US" sz="2000" kern="1200" dirty="0" err="1"/>
            <a:t>efers</a:t>
          </a:r>
          <a:r>
            <a:rPr lang="en-US" sz="2000" kern="1200" dirty="0"/>
            <a:t> to the probability or threat of loss, liability, injury, damage, or any other negative occurrence resulting from external or internal vulnerabilities, and that may be prevented or avoided through preventive action</a:t>
          </a:r>
          <a:endParaRPr lang="en-GB" sz="2000" kern="1200" dirty="0"/>
        </a:p>
      </dsp:txBody>
      <dsp:txXfrm>
        <a:off x="6774096" y="589276"/>
        <a:ext cx="2969759" cy="3386643"/>
      </dsp:txXfrm>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0750878-071C-47E7-B6E4-B173519A3399}" type="datetimeFigureOut">
              <a:rPr lang="it-IT" smtClean="0"/>
              <a:pPr/>
              <a:t>14/06/2022</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D351997-847C-4A9C-8656-987B3BB429C2}" type="slidenum">
              <a:rPr lang="it-IT" smtClean="0"/>
              <a:pPr/>
              <a:t>‹N›</a:t>
            </a:fld>
            <a:endParaRPr lang="it-IT"/>
          </a:p>
        </p:txBody>
      </p:sp>
    </p:spTree>
    <p:extLst>
      <p:ext uri="{BB962C8B-B14F-4D97-AF65-F5344CB8AC3E}">
        <p14:creationId xmlns:p14="http://schemas.microsoft.com/office/powerpoint/2010/main" val="33794690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1FC8F11B-13C9-44E5-9BA2-77D7D608B8EB}"/>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xmlns="" id="{E06FC33E-0B85-4D46-9966-8436EDADD62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xmlns="" id="{274B4DFA-99A8-4C55-94CF-94A62B34B9FC}"/>
              </a:ext>
            </a:extLst>
          </p:cNvPr>
          <p:cNvSpPr>
            <a:spLocks noGrp="1"/>
          </p:cNvSpPr>
          <p:nvPr>
            <p:ph type="dt" sz="half" idx="10"/>
          </p:nvPr>
        </p:nvSpPr>
        <p:spPr/>
        <p:txBody>
          <a:bodyPr/>
          <a:lstStyle/>
          <a:p>
            <a:fld id="{D6F46B90-B0C1-4E35-94A9-59E200289560}" type="datetime1">
              <a:rPr lang="it-IT" smtClean="0"/>
              <a:pPr/>
              <a:t>14/06/2022</a:t>
            </a:fld>
            <a:endParaRPr lang="it-IT"/>
          </a:p>
        </p:txBody>
      </p:sp>
      <p:sp>
        <p:nvSpPr>
          <p:cNvPr id="5" name="Segnaposto piè di pagina 4">
            <a:extLst>
              <a:ext uri="{FF2B5EF4-FFF2-40B4-BE49-F238E27FC236}">
                <a16:creationId xmlns:a16="http://schemas.microsoft.com/office/drawing/2014/main" xmlns="" id="{CF062715-8626-4C28-A075-27F7AC5FBB81}"/>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xmlns="" id="{E7293E1F-109B-42A9-AD34-72DCD2A45405}"/>
              </a:ext>
            </a:extLst>
          </p:cNvPr>
          <p:cNvSpPr>
            <a:spLocks noGrp="1"/>
          </p:cNvSpPr>
          <p:nvPr>
            <p:ph type="sldNum" sz="quarter" idx="12"/>
          </p:nvPr>
        </p:nvSpPr>
        <p:spPr/>
        <p:txBody>
          <a:bodyPr/>
          <a:lstStyle/>
          <a:p>
            <a:fld id="{C12E0392-2C6A-42C2-AFA3-30C85ACD819A}" type="slidenum">
              <a:rPr lang="it-IT" smtClean="0"/>
              <a:pPr/>
              <a:t>‹N›</a:t>
            </a:fld>
            <a:endParaRPr lang="it-IT"/>
          </a:p>
        </p:txBody>
      </p:sp>
    </p:spTree>
    <p:extLst>
      <p:ext uri="{BB962C8B-B14F-4D97-AF65-F5344CB8AC3E}">
        <p14:creationId xmlns:p14="http://schemas.microsoft.com/office/powerpoint/2010/main" val="4026632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E1D5D8BF-8E27-40E2-9D74-14DCD0354C8B}"/>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xmlns="" id="{FD407E5A-0D1C-4B00-A4CC-1B3F37F78DDE}"/>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xmlns="" id="{0DAD383A-AD84-42CB-8602-E8A24AB71F44}"/>
              </a:ext>
            </a:extLst>
          </p:cNvPr>
          <p:cNvSpPr>
            <a:spLocks noGrp="1"/>
          </p:cNvSpPr>
          <p:nvPr>
            <p:ph type="dt" sz="half" idx="10"/>
          </p:nvPr>
        </p:nvSpPr>
        <p:spPr/>
        <p:txBody>
          <a:bodyPr/>
          <a:lstStyle/>
          <a:p>
            <a:fld id="{D8264E05-3496-4776-B607-C7E8CC9A75A5}" type="datetime1">
              <a:rPr lang="it-IT" smtClean="0"/>
              <a:pPr/>
              <a:t>14/06/2022</a:t>
            </a:fld>
            <a:endParaRPr lang="it-IT"/>
          </a:p>
        </p:txBody>
      </p:sp>
      <p:sp>
        <p:nvSpPr>
          <p:cNvPr id="5" name="Segnaposto piè di pagina 4">
            <a:extLst>
              <a:ext uri="{FF2B5EF4-FFF2-40B4-BE49-F238E27FC236}">
                <a16:creationId xmlns:a16="http://schemas.microsoft.com/office/drawing/2014/main" xmlns="" id="{3C5E6035-7788-4EEB-A61F-37ED27C89928}"/>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xmlns="" id="{55B87A56-CF34-43AD-BD5B-D2A48A6B2CFC}"/>
              </a:ext>
            </a:extLst>
          </p:cNvPr>
          <p:cNvSpPr>
            <a:spLocks noGrp="1"/>
          </p:cNvSpPr>
          <p:nvPr>
            <p:ph type="sldNum" sz="quarter" idx="12"/>
          </p:nvPr>
        </p:nvSpPr>
        <p:spPr/>
        <p:txBody>
          <a:bodyPr/>
          <a:lstStyle/>
          <a:p>
            <a:fld id="{C12E0392-2C6A-42C2-AFA3-30C85ACD819A}" type="slidenum">
              <a:rPr lang="it-IT" smtClean="0"/>
              <a:pPr/>
              <a:t>‹N›</a:t>
            </a:fld>
            <a:endParaRPr lang="it-IT"/>
          </a:p>
        </p:txBody>
      </p:sp>
    </p:spTree>
    <p:extLst>
      <p:ext uri="{BB962C8B-B14F-4D97-AF65-F5344CB8AC3E}">
        <p14:creationId xmlns:p14="http://schemas.microsoft.com/office/powerpoint/2010/main" val="7760233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xmlns="" id="{A63B7FF7-70A6-4A0D-AC82-D23B8E82FCD9}"/>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xmlns="" id="{390E34C1-26C1-421A-8DAF-59E33B7C9FA1}"/>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xmlns="" id="{E4425875-F45F-4441-95D1-DFC254CCDF21}"/>
              </a:ext>
            </a:extLst>
          </p:cNvPr>
          <p:cNvSpPr>
            <a:spLocks noGrp="1"/>
          </p:cNvSpPr>
          <p:nvPr>
            <p:ph type="dt" sz="half" idx="10"/>
          </p:nvPr>
        </p:nvSpPr>
        <p:spPr/>
        <p:txBody>
          <a:bodyPr/>
          <a:lstStyle/>
          <a:p>
            <a:fld id="{83001D92-9E7A-4D43-9D10-77262061CDD0}" type="datetime1">
              <a:rPr lang="it-IT" smtClean="0"/>
              <a:pPr/>
              <a:t>14/06/2022</a:t>
            </a:fld>
            <a:endParaRPr lang="it-IT"/>
          </a:p>
        </p:txBody>
      </p:sp>
      <p:sp>
        <p:nvSpPr>
          <p:cNvPr id="5" name="Segnaposto piè di pagina 4">
            <a:extLst>
              <a:ext uri="{FF2B5EF4-FFF2-40B4-BE49-F238E27FC236}">
                <a16:creationId xmlns:a16="http://schemas.microsoft.com/office/drawing/2014/main" xmlns="" id="{FAA4377C-9C55-4F12-BB9C-777E4B64210D}"/>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xmlns="" id="{B521FFD4-3040-4CD6-B98F-4A44C7DDD922}"/>
              </a:ext>
            </a:extLst>
          </p:cNvPr>
          <p:cNvSpPr>
            <a:spLocks noGrp="1"/>
          </p:cNvSpPr>
          <p:nvPr>
            <p:ph type="sldNum" sz="quarter" idx="12"/>
          </p:nvPr>
        </p:nvSpPr>
        <p:spPr/>
        <p:txBody>
          <a:bodyPr/>
          <a:lstStyle/>
          <a:p>
            <a:fld id="{C12E0392-2C6A-42C2-AFA3-30C85ACD819A}" type="slidenum">
              <a:rPr lang="it-IT" smtClean="0"/>
              <a:pPr/>
              <a:t>‹N›</a:t>
            </a:fld>
            <a:endParaRPr lang="it-IT"/>
          </a:p>
        </p:txBody>
      </p:sp>
    </p:spTree>
    <p:extLst>
      <p:ext uri="{BB962C8B-B14F-4D97-AF65-F5344CB8AC3E}">
        <p14:creationId xmlns:p14="http://schemas.microsoft.com/office/powerpoint/2010/main" val="34258750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C0745394-050B-42F6-955A-2A0F50114214}"/>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xmlns="" id="{7BA532A3-3F24-4227-979D-2D0575AF6223}"/>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xmlns="" id="{E8AA17CD-2B25-4451-A119-BE0C152D1D30}"/>
              </a:ext>
            </a:extLst>
          </p:cNvPr>
          <p:cNvSpPr>
            <a:spLocks noGrp="1"/>
          </p:cNvSpPr>
          <p:nvPr>
            <p:ph type="dt" sz="half" idx="10"/>
          </p:nvPr>
        </p:nvSpPr>
        <p:spPr/>
        <p:txBody>
          <a:bodyPr/>
          <a:lstStyle/>
          <a:p>
            <a:fld id="{F62CF2A8-76A4-49EE-B249-87E15992AE70}" type="datetime1">
              <a:rPr lang="it-IT" smtClean="0"/>
              <a:pPr/>
              <a:t>14/06/2022</a:t>
            </a:fld>
            <a:endParaRPr lang="it-IT"/>
          </a:p>
        </p:txBody>
      </p:sp>
      <p:sp>
        <p:nvSpPr>
          <p:cNvPr id="5" name="Segnaposto piè di pagina 4">
            <a:extLst>
              <a:ext uri="{FF2B5EF4-FFF2-40B4-BE49-F238E27FC236}">
                <a16:creationId xmlns:a16="http://schemas.microsoft.com/office/drawing/2014/main" xmlns="" id="{388EA960-E00E-479B-8396-FAB1D39EF9FE}"/>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xmlns="" id="{1DFF6E6A-E94B-4704-8C70-EFCAABA401A1}"/>
              </a:ext>
            </a:extLst>
          </p:cNvPr>
          <p:cNvSpPr>
            <a:spLocks noGrp="1"/>
          </p:cNvSpPr>
          <p:nvPr>
            <p:ph type="sldNum" sz="quarter" idx="12"/>
          </p:nvPr>
        </p:nvSpPr>
        <p:spPr/>
        <p:txBody>
          <a:bodyPr/>
          <a:lstStyle/>
          <a:p>
            <a:fld id="{C12E0392-2C6A-42C2-AFA3-30C85ACD819A}" type="slidenum">
              <a:rPr lang="it-IT" smtClean="0"/>
              <a:pPr/>
              <a:t>‹N›</a:t>
            </a:fld>
            <a:endParaRPr lang="it-IT"/>
          </a:p>
        </p:txBody>
      </p:sp>
    </p:spTree>
    <p:extLst>
      <p:ext uri="{BB962C8B-B14F-4D97-AF65-F5344CB8AC3E}">
        <p14:creationId xmlns:p14="http://schemas.microsoft.com/office/powerpoint/2010/main" val="22384537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BD59A49C-6E18-4336-9182-D2AFF3D1E00E}"/>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xmlns="" id="{FCAAE6E8-2271-4CCB-A171-965A8B6256F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xmlns="" id="{0EF9ED2A-8882-43E2-9290-DE50E2390918}"/>
              </a:ext>
            </a:extLst>
          </p:cNvPr>
          <p:cNvSpPr>
            <a:spLocks noGrp="1"/>
          </p:cNvSpPr>
          <p:nvPr>
            <p:ph type="dt" sz="half" idx="10"/>
          </p:nvPr>
        </p:nvSpPr>
        <p:spPr/>
        <p:txBody>
          <a:bodyPr/>
          <a:lstStyle/>
          <a:p>
            <a:fld id="{D409BAD9-DAB6-44D0-8E74-06DF3629ACC2}" type="datetime1">
              <a:rPr lang="it-IT" smtClean="0"/>
              <a:pPr/>
              <a:t>14/06/2022</a:t>
            </a:fld>
            <a:endParaRPr lang="it-IT"/>
          </a:p>
        </p:txBody>
      </p:sp>
      <p:sp>
        <p:nvSpPr>
          <p:cNvPr id="5" name="Segnaposto piè di pagina 4">
            <a:extLst>
              <a:ext uri="{FF2B5EF4-FFF2-40B4-BE49-F238E27FC236}">
                <a16:creationId xmlns:a16="http://schemas.microsoft.com/office/drawing/2014/main" xmlns="" id="{268EF66C-6935-4FBD-9C80-1A556ED7A0AB}"/>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xmlns="" id="{A05AA71B-D4C4-414A-A57D-9670C10C06B4}"/>
              </a:ext>
            </a:extLst>
          </p:cNvPr>
          <p:cNvSpPr>
            <a:spLocks noGrp="1"/>
          </p:cNvSpPr>
          <p:nvPr>
            <p:ph type="sldNum" sz="quarter" idx="12"/>
          </p:nvPr>
        </p:nvSpPr>
        <p:spPr/>
        <p:txBody>
          <a:bodyPr/>
          <a:lstStyle/>
          <a:p>
            <a:fld id="{C12E0392-2C6A-42C2-AFA3-30C85ACD819A}" type="slidenum">
              <a:rPr lang="it-IT" smtClean="0"/>
              <a:pPr/>
              <a:t>‹N›</a:t>
            </a:fld>
            <a:endParaRPr lang="it-IT"/>
          </a:p>
        </p:txBody>
      </p:sp>
    </p:spTree>
    <p:extLst>
      <p:ext uri="{BB962C8B-B14F-4D97-AF65-F5344CB8AC3E}">
        <p14:creationId xmlns:p14="http://schemas.microsoft.com/office/powerpoint/2010/main" val="39044134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4C64E77C-7477-4935-AB53-83C5DC88F45D}"/>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xmlns="" id="{EF554ACF-6889-45E5-AF55-149F64A95BE6}"/>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xmlns="" id="{D39A4303-EF24-420E-8DFF-680265F67C0B}"/>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xmlns="" id="{052852B7-2E2C-4863-A833-31E484A4FDE6}"/>
              </a:ext>
            </a:extLst>
          </p:cNvPr>
          <p:cNvSpPr>
            <a:spLocks noGrp="1"/>
          </p:cNvSpPr>
          <p:nvPr>
            <p:ph type="dt" sz="half" idx="10"/>
          </p:nvPr>
        </p:nvSpPr>
        <p:spPr/>
        <p:txBody>
          <a:bodyPr/>
          <a:lstStyle/>
          <a:p>
            <a:fld id="{02E3BF37-682F-44BF-B713-B551432B5D2A}" type="datetime1">
              <a:rPr lang="it-IT" smtClean="0"/>
              <a:pPr/>
              <a:t>14/06/2022</a:t>
            </a:fld>
            <a:endParaRPr lang="it-IT"/>
          </a:p>
        </p:txBody>
      </p:sp>
      <p:sp>
        <p:nvSpPr>
          <p:cNvPr id="6" name="Segnaposto piè di pagina 5">
            <a:extLst>
              <a:ext uri="{FF2B5EF4-FFF2-40B4-BE49-F238E27FC236}">
                <a16:creationId xmlns:a16="http://schemas.microsoft.com/office/drawing/2014/main" xmlns="" id="{440E4D99-11D8-40F2-9321-B0EEE767C63D}"/>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xmlns="" id="{5E8767E9-CBFE-42C1-B90C-762C3B7C52C4}"/>
              </a:ext>
            </a:extLst>
          </p:cNvPr>
          <p:cNvSpPr>
            <a:spLocks noGrp="1"/>
          </p:cNvSpPr>
          <p:nvPr>
            <p:ph type="sldNum" sz="quarter" idx="12"/>
          </p:nvPr>
        </p:nvSpPr>
        <p:spPr/>
        <p:txBody>
          <a:bodyPr/>
          <a:lstStyle/>
          <a:p>
            <a:fld id="{C12E0392-2C6A-42C2-AFA3-30C85ACD819A}" type="slidenum">
              <a:rPr lang="it-IT" smtClean="0"/>
              <a:pPr/>
              <a:t>‹N›</a:t>
            </a:fld>
            <a:endParaRPr lang="it-IT"/>
          </a:p>
        </p:txBody>
      </p:sp>
    </p:spTree>
    <p:extLst>
      <p:ext uri="{BB962C8B-B14F-4D97-AF65-F5344CB8AC3E}">
        <p14:creationId xmlns:p14="http://schemas.microsoft.com/office/powerpoint/2010/main" val="39061808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CEBAE119-1245-4E21-B882-1654BD9F7BAD}"/>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xmlns="" id="{B75DE014-C1EB-4800-88D5-50E1317B3FB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xmlns="" id="{3D72B833-00DE-4F44-9C51-8F4F05BD85F3}"/>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xmlns="" id="{73B8963A-562A-4DF1-B0B1-A58E086EC18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xmlns="" id="{40648B8F-7852-471A-89E4-8F188B8F59F5}"/>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xmlns="" id="{E95907AD-B0EE-4DDE-90AF-74436A89E6CF}"/>
              </a:ext>
            </a:extLst>
          </p:cNvPr>
          <p:cNvSpPr>
            <a:spLocks noGrp="1"/>
          </p:cNvSpPr>
          <p:nvPr>
            <p:ph type="dt" sz="half" idx="10"/>
          </p:nvPr>
        </p:nvSpPr>
        <p:spPr/>
        <p:txBody>
          <a:bodyPr/>
          <a:lstStyle/>
          <a:p>
            <a:fld id="{219D108E-1D37-42E5-9B3D-3DA8467E92CE}" type="datetime1">
              <a:rPr lang="it-IT" smtClean="0"/>
              <a:pPr/>
              <a:t>14/06/2022</a:t>
            </a:fld>
            <a:endParaRPr lang="it-IT"/>
          </a:p>
        </p:txBody>
      </p:sp>
      <p:sp>
        <p:nvSpPr>
          <p:cNvPr id="8" name="Segnaposto piè di pagina 7">
            <a:extLst>
              <a:ext uri="{FF2B5EF4-FFF2-40B4-BE49-F238E27FC236}">
                <a16:creationId xmlns:a16="http://schemas.microsoft.com/office/drawing/2014/main" xmlns="" id="{21B778B8-4912-434A-88FF-6C40B0A829E0}"/>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xmlns="" id="{3D8C62EC-74F5-4B7B-845E-A8AE5CF61862}"/>
              </a:ext>
            </a:extLst>
          </p:cNvPr>
          <p:cNvSpPr>
            <a:spLocks noGrp="1"/>
          </p:cNvSpPr>
          <p:nvPr>
            <p:ph type="sldNum" sz="quarter" idx="12"/>
          </p:nvPr>
        </p:nvSpPr>
        <p:spPr/>
        <p:txBody>
          <a:bodyPr/>
          <a:lstStyle/>
          <a:p>
            <a:fld id="{C12E0392-2C6A-42C2-AFA3-30C85ACD819A}" type="slidenum">
              <a:rPr lang="it-IT" smtClean="0"/>
              <a:pPr/>
              <a:t>‹N›</a:t>
            </a:fld>
            <a:endParaRPr lang="it-IT"/>
          </a:p>
        </p:txBody>
      </p:sp>
    </p:spTree>
    <p:extLst>
      <p:ext uri="{BB962C8B-B14F-4D97-AF65-F5344CB8AC3E}">
        <p14:creationId xmlns:p14="http://schemas.microsoft.com/office/powerpoint/2010/main" val="39923947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F276DCC8-238E-4D30-AC52-67EBB5FD67FC}"/>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xmlns="" id="{C2A3D5C3-5ED7-4F38-A845-98526BA04568}"/>
              </a:ext>
            </a:extLst>
          </p:cNvPr>
          <p:cNvSpPr>
            <a:spLocks noGrp="1"/>
          </p:cNvSpPr>
          <p:nvPr>
            <p:ph type="dt" sz="half" idx="10"/>
          </p:nvPr>
        </p:nvSpPr>
        <p:spPr/>
        <p:txBody>
          <a:bodyPr/>
          <a:lstStyle/>
          <a:p>
            <a:fld id="{DAF511E8-7DE7-4195-97AA-D9E06E8341B5}" type="datetime1">
              <a:rPr lang="it-IT" smtClean="0"/>
              <a:pPr/>
              <a:t>14/06/2022</a:t>
            </a:fld>
            <a:endParaRPr lang="it-IT"/>
          </a:p>
        </p:txBody>
      </p:sp>
      <p:sp>
        <p:nvSpPr>
          <p:cNvPr id="4" name="Segnaposto piè di pagina 3">
            <a:extLst>
              <a:ext uri="{FF2B5EF4-FFF2-40B4-BE49-F238E27FC236}">
                <a16:creationId xmlns:a16="http://schemas.microsoft.com/office/drawing/2014/main" xmlns="" id="{A28CBE33-B40D-4802-A5B0-196263EF3B8D}"/>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xmlns="" id="{48865867-B975-4BFB-93E0-DD65890C415D}"/>
              </a:ext>
            </a:extLst>
          </p:cNvPr>
          <p:cNvSpPr>
            <a:spLocks noGrp="1"/>
          </p:cNvSpPr>
          <p:nvPr>
            <p:ph type="sldNum" sz="quarter" idx="12"/>
          </p:nvPr>
        </p:nvSpPr>
        <p:spPr/>
        <p:txBody>
          <a:bodyPr/>
          <a:lstStyle/>
          <a:p>
            <a:fld id="{C12E0392-2C6A-42C2-AFA3-30C85ACD819A}" type="slidenum">
              <a:rPr lang="it-IT" smtClean="0"/>
              <a:pPr/>
              <a:t>‹N›</a:t>
            </a:fld>
            <a:endParaRPr lang="it-IT"/>
          </a:p>
        </p:txBody>
      </p:sp>
    </p:spTree>
    <p:extLst>
      <p:ext uri="{BB962C8B-B14F-4D97-AF65-F5344CB8AC3E}">
        <p14:creationId xmlns:p14="http://schemas.microsoft.com/office/powerpoint/2010/main" val="10306133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xmlns="" id="{BB6ECBF3-96CA-43BA-A471-1C23C7811A93}"/>
              </a:ext>
            </a:extLst>
          </p:cNvPr>
          <p:cNvSpPr>
            <a:spLocks noGrp="1"/>
          </p:cNvSpPr>
          <p:nvPr>
            <p:ph type="dt" sz="half" idx="10"/>
          </p:nvPr>
        </p:nvSpPr>
        <p:spPr/>
        <p:txBody>
          <a:bodyPr/>
          <a:lstStyle/>
          <a:p>
            <a:fld id="{253EF2CE-E826-44E6-BC32-2774DAC7B31A}" type="datetime1">
              <a:rPr lang="it-IT" smtClean="0"/>
              <a:pPr/>
              <a:t>14/06/2022</a:t>
            </a:fld>
            <a:endParaRPr lang="it-IT"/>
          </a:p>
        </p:txBody>
      </p:sp>
      <p:sp>
        <p:nvSpPr>
          <p:cNvPr id="3" name="Segnaposto piè di pagina 2">
            <a:extLst>
              <a:ext uri="{FF2B5EF4-FFF2-40B4-BE49-F238E27FC236}">
                <a16:creationId xmlns:a16="http://schemas.microsoft.com/office/drawing/2014/main" xmlns="" id="{D6C626DC-1C65-468B-A29F-A20EC93AAE16}"/>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xmlns="" id="{DE4A115F-E6C1-4A75-A89D-0FC8BA895B62}"/>
              </a:ext>
            </a:extLst>
          </p:cNvPr>
          <p:cNvSpPr>
            <a:spLocks noGrp="1"/>
          </p:cNvSpPr>
          <p:nvPr>
            <p:ph type="sldNum" sz="quarter" idx="12"/>
          </p:nvPr>
        </p:nvSpPr>
        <p:spPr/>
        <p:txBody>
          <a:bodyPr/>
          <a:lstStyle/>
          <a:p>
            <a:fld id="{C12E0392-2C6A-42C2-AFA3-30C85ACD819A}" type="slidenum">
              <a:rPr lang="it-IT" smtClean="0"/>
              <a:pPr/>
              <a:t>‹N›</a:t>
            </a:fld>
            <a:endParaRPr lang="it-IT"/>
          </a:p>
        </p:txBody>
      </p:sp>
    </p:spTree>
    <p:extLst>
      <p:ext uri="{BB962C8B-B14F-4D97-AF65-F5344CB8AC3E}">
        <p14:creationId xmlns:p14="http://schemas.microsoft.com/office/powerpoint/2010/main" val="41848951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9FA1F320-6A77-4396-A393-701CCD660B3D}"/>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xmlns="" id="{DD295D14-0421-4A27-A439-40AE0155D19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xmlns="" id="{7BE010B9-D07C-4F72-AC6E-E02F936D003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xmlns="" id="{EE50A248-F39E-4413-B577-13DE46879447}"/>
              </a:ext>
            </a:extLst>
          </p:cNvPr>
          <p:cNvSpPr>
            <a:spLocks noGrp="1"/>
          </p:cNvSpPr>
          <p:nvPr>
            <p:ph type="dt" sz="half" idx="10"/>
          </p:nvPr>
        </p:nvSpPr>
        <p:spPr/>
        <p:txBody>
          <a:bodyPr/>
          <a:lstStyle/>
          <a:p>
            <a:fld id="{63493EE5-5FC0-4E16-9D56-442EF9888812}" type="datetime1">
              <a:rPr lang="it-IT" smtClean="0"/>
              <a:pPr/>
              <a:t>14/06/2022</a:t>
            </a:fld>
            <a:endParaRPr lang="it-IT"/>
          </a:p>
        </p:txBody>
      </p:sp>
      <p:sp>
        <p:nvSpPr>
          <p:cNvPr id="6" name="Segnaposto piè di pagina 5">
            <a:extLst>
              <a:ext uri="{FF2B5EF4-FFF2-40B4-BE49-F238E27FC236}">
                <a16:creationId xmlns:a16="http://schemas.microsoft.com/office/drawing/2014/main" xmlns="" id="{96ECDD6E-FA29-46C3-B231-55462FC80997}"/>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xmlns="" id="{A1E5E37B-8C9C-4742-B328-AE66F24D7E64}"/>
              </a:ext>
            </a:extLst>
          </p:cNvPr>
          <p:cNvSpPr>
            <a:spLocks noGrp="1"/>
          </p:cNvSpPr>
          <p:nvPr>
            <p:ph type="sldNum" sz="quarter" idx="12"/>
          </p:nvPr>
        </p:nvSpPr>
        <p:spPr/>
        <p:txBody>
          <a:bodyPr/>
          <a:lstStyle/>
          <a:p>
            <a:fld id="{C12E0392-2C6A-42C2-AFA3-30C85ACD819A}" type="slidenum">
              <a:rPr lang="it-IT" smtClean="0"/>
              <a:pPr/>
              <a:t>‹N›</a:t>
            </a:fld>
            <a:endParaRPr lang="it-IT"/>
          </a:p>
        </p:txBody>
      </p:sp>
    </p:spTree>
    <p:extLst>
      <p:ext uri="{BB962C8B-B14F-4D97-AF65-F5344CB8AC3E}">
        <p14:creationId xmlns:p14="http://schemas.microsoft.com/office/powerpoint/2010/main" val="11648740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57F9C0B5-A746-4EFE-BD46-1AD548B62052}"/>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xmlns="" id="{0C865A54-8D07-4B58-AD88-541B4095583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xmlns="" id="{62DA38D7-30EB-4708-98EA-DCCFFD0F8D9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xmlns="" id="{DEB5862E-D824-49D2-9BD2-BBB655E1FCEE}"/>
              </a:ext>
            </a:extLst>
          </p:cNvPr>
          <p:cNvSpPr>
            <a:spLocks noGrp="1"/>
          </p:cNvSpPr>
          <p:nvPr>
            <p:ph type="dt" sz="half" idx="10"/>
          </p:nvPr>
        </p:nvSpPr>
        <p:spPr/>
        <p:txBody>
          <a:bodyPr/>
          <a:lstStyle/>
          <a:p>
            <a:fld id="{21D9A4E3-95CE-460A-B75B-55B6A73FAFD0}" type="datetime1">
              <a:rPr lang="it-IT" smtClean="0"/>
              <a:pPr/>
              <a:t>14/06/2022</a:t>
            </a:fld>
            <a:endParaRPr lang="it-IT"/>
          </a:p>
        </p:txBody>
      </p:sp>
      <p:sp>
        <p:nvSpPr>
          <p:cNvPr id="6" name="Segnaposto piè di pagina 5">
            <a:extLst>
              <a:ext uri="{FF2B5EF4-FFF2-40B4-BE49-F238E27FC236}">
                <a16:creationId xmlns:a16="http://schemas.microsoft.com/office/drawing/2014/main" xmlns="" id="{645CED4E-AB8A-41BF-A7B0-DF07D272009C}"/>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xmlns="" id="{CFDF0314-595F-451A-8D2E-2FA33311DBCA}"/>
              </a:ext>
            </a:extLst>
          </p:cNvPr>
          <p:cNvSpPr>
            <a:spLocks noGrp="1"/>
          </p:cNvSpPr>
          <p:nvPr>
            <p:ph type="sldNum" sz="quarter" idx="12"/>
          </p:nvPr>
        </p:nvSpPr>
        <p:spPr/>
        <p:txBody>
          <a:bodyPr/>
          <a:lstStyle/>
          <a:p>
            <a:fld id="{C12E0392-2C6A-42C2-AFA3-30C85ACD819A}" type="slidenum">
              <a:rPr lang="it-IT" smtClean="0"/>
              <a:pPr/>
              <a:t>‹N›</a:t>
            </a:fld>
            <a:endParaRPr lang="it-IT"/>
          </a:p>
        </p:txBody>
      </p:sp>
    </p:spTree>
    <p:extLst>
      <p:ext uri="{BB962C8B-B14F-4D97-AF65-F5344CB8AC3E}">
        <p14:creationId xmlns:p14="http://schemas.microsoft.com/office/powerpoint/2010/main" val="1463293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xmlns="" id="{E24BD92A-76FD-46FB-AD60-B41C5D07DB3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xmlns="" id="{90428BED-FAF4-44E5-8AA0-2F6AA5624DE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xmlns="" id="{D67EFE1B-BE5D-4953-9233-396AD5B9A7B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0CD881-02F7-4F52-AB65-E3B165BBB37B}" type="datetime1">
              <a:rPr lang="it-IT" smtClean="0"/>
              <a:pPr/>
              <a:t>14/06/2022</a:t>
            </a:fld>
            <a:endParaRPr lang="it-IT"/>
          </a:p>
        </p:txBody>
      </p:sp>
      <p:sp>
        <p:nvSpPr>
          <p:cNvPr id="5" name="Segnaposto piè di pagina 4">
            <a:extLst>
              <a:ext uri="{FF2B5EF4-FFF2-40B4-BE49-F238E27FC236}">
                <a16:creationId xmlns:a16="http://schemas.microsoft.com/office/drawing/2014/main" xmlns="" id="{718958E4-9818-4174-BAC7-EC91489CC4E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xmlns="" id="{FB43CD6A-B506-43EB-94EC-F2EF0E6CF6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2E0392-2C6A-42C2-AFA3-30C85ACD819A}" type="slidenum">
              <a:rPr lang="it-IT" smtClean="0"/>
              <a:pPr/>
              <a:t>‹N›</a:t>
            </a:fld>
            <a:endParaRPr lang="it-IT"/>
          </a:p>
        </p:txBody>
      </p:sp>
    </p:spTree>
    <p:extLst>
      <p:ext uri="{BB962C8B-B14F-4D97-AF65-F5344CB8AC3E}">
        <p14:creationId xmlns:p14="http://schemas.microsoft.com/office/powerpoint/2010/main" val="30966604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4.jpe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5.xml.rels><?xml version="1.0" encoding="UTF-8" standalone="yes"?>
<Relationships xmlns="http://schemas.openxmlformats.org/package/2006/relationships"><Relationship Id="rId3" Type="http://schemas.openxmlformats.org/officeDocument/2006/relationships/hyperlink" Target="https://www.youtube.com/watch?v=om72utemTHw" TargetMode="Externa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8.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 Id="rId9" Type="http://schemas.openxmlformats.org/officeDocument/2006/relationships/image" Target="../media/image4.jpe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 Id="rId9" Type="http://schemas.openxmlformats.org/officeDocument/2006/relationships/image" Target="../media/image4.jpe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2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 Id="rId9" Type="http://schemas.openxmlformats.org/officeDocument/2006/relationships/image" Target="../media/image4.jpeg"/></Relationships>
</file>

<file path=ppt/slides/_rels/slide2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 Id="rId9" Type="http://schemas.openxmlformats.org/officeDocument/2006/relationships/image" Target="../media/image4.jpeg"/></Relationships>
</file>

<file path=ppt/slides/_rels/slide24.xml.rels><?xml version="1.0" encoding="UTF-8" standalone="yes"?>
<Relationships xmlns="http://schemas.openxmlformats.org/package/2006/relationships"><Relationship Id="rId3" Type="http://schemas.openxmlformats.org/officeDocument/2006/relationships/hyperlink" Target="https://www.youtube.com/redirect?redir_token=QUFFLUhqbFpjbkdiVWpfM2R0RVNKSkd4QWNyNllKRDhSd3xBQ3Jtc0trLUJZN2FSZTREZWhBVldNZkRYZUl2RGM3Z2FudGlFMmdWRFVIQWFOZUFCZXFpY2ppaWZadnBwUzJ5c0JQSGxRZl9PT1RDSkdUVXU5dkdUdHVPbTFoRnVUWjFmMU9XWjBFUGtTakJUd25NSzhZV0VnQQ==&amp;q=http://www.uwtsd.ac.uk/iiced&amp;event=video_description&amp;v=JHMMwMC42M8" TargetMode="External"/><Relationship Id="rId7"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8.png"/><Relationship Id="rId4" Type="http://schemas.openxmlformats.org/officeDocument/2006/relationships/hyperlink" Target="https://www.youtube.com/watch?v=JHMMwMC42M8"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78CF944C-90D7-4E05-A45D-9A021A21BA9B}"/>
              </a:ext>
            </a:extLst>
          </p:cNvPr>
          <p:cNvPicPr>
            <a:picLocks noChangeAspect="1"/>
          </p:cNvPicPr>
          <p:nvPr/>
        </p:nvPicPr>
        <p:blipFill>
          <a:blip r:embed="rId2" cstate="print"/>
          <a:stretch>
            <a:fillRect/>
          </a:stretch>
        </p:blipFill>
        <p:spPr>
          <a:xfrm>
            <a:off x="4322200" y="39200"/>
            <a:ext cx="3547601" cy="3255635"/>
          </a:xfrm>
          <a:prstGeom prst="rect">
            <a:avLst/>
          </a:prstGeom>
        </p:spPr>
      </p:pic>
      <p:pic>
        <p:nvPicPr>
          <p:cNvPr id="6" name="Picture 5">
            <a:extLst>
              <a:ext uri="{FF2B5EF4-FFF2-40B4-BE49-F238E27FC236}">
                <a16:creationId xmlns:a16="http://schemas.microsoft.com/office/drawing/2014/main" xmlns="" id="{EEB9CAE6-1F3B-4B21-914E-48C152BC7073}"/>
              </a:ext>
            </a:extLst>
          </p:cNvPr>
          <p:cNvPicPr>
            <a:picLocks noChangeAspect="1"/>
          </p:cNvPicPr>
          <p:nvPr/>
        </p:nvPicPr>
        <p:blipFill>
          <a:blip r:embed="rId3" cstate="print"/>
          <a:stretch>
            <a:fillRect/>
          </a:stretch>
        </p:blipFill>
        <p:spPr>
          <a:xfrm>
            <a:off x="202473" y="0"/>
            <a:ext cx="2886891" cy="807606"/>
          </a:xfrm>
          <a:prstGeom prst="rect">
            <a:avLst/>
          </a:prstGeom>
        </p:spPr>
      </p:pic>
      <p:sp>
        <p:nvSpPr>
          <p:cNvPr id="8" name="CasellaDiTesto 11">
            <a:extLst>
              <a:ext uri="{FF2B5EF4-FFF2-40B4-BE49-F238E27FC236}">
                <a16:creationId xmlns:a16="http://schemas.microsoft.com/office/drawing/2014/main" xmlns="" id="{A40DE74E-6CAB-4B5B-BA23-508F110CA1BB}"/>
              </a:ext>
            </a:extLst>
          </p:cNvPr>
          <p:cNvSpPr txBox="1"/>
          <p:nvPr/>
        </p:nvSpPr>
        <p:spPr>
          <a:xfrm>
            <a:off x="264524" y="3227885"/>
            <a:ext cx="11662953" cy="1754326"/>
          </a:xfrm>
          <a:prstGeom prst="rect">
            <a:avLst/>
          </a:prstGeom>
          <a:noFill/>
        </p:spPr>
        <p:txBody>
          <a:bodyPr wrap="square" rtlCol="0">
            <a:spAutoFit/>
          </a:bodyPr>
          <a:lstStyle/>
          <a:p>
            <a:pPr algn="ctr"/>
            <a:r>
              <a:rPr lang="en-GB" sz="4400" b="1" dirty="0"/>
              <a:t>3.3 Coping with uncertainty, ambiguity and risk </a:t>
            </a:r>
          </a:p>
          <a:p>
            <a:pPr algn="ctr"/>
            <a:endParaRPr lang="en-GB" sz="1600" b="1" dirty="0"/>
          </a:p>
          <a:p>
            <a:pPr algn="ctr"/>
            <a:r>
              <a:rPr lang="en-GB" sz="4400" b="1" dirty="0"/>
              <a:t>3.3.A Introduction and basics</a:t>
            </a:r>
          </a:p>
        </p:txBody>
      </p:sp>
      <p:sp>
        <p:nvSpPr>
          <p:cNvPr id="9" name="Rectangle 9">
            <a:extLst>
              <a:ext uri="{FF2B5EF4-FFF2-40B4-BE49-F238E27FC236}">
                <a16:creationId xmlns="" xmlns:a16="http://schemas.microsoft.com/office/drawing/2014/main" xmlns:lc="http://schemas.openxmlformats.org/drawingml/2006/lockedCanvas" id="{D3F154E4-91BF-454F-8191-5E87AB70BB61}"/>
              </a:ext>
            </a:extLst>
          </p:cNvPr>
          <p:cNvSpPr/>
          <p:nvPr/>
        </p:nvSpPr>
        <p:spPr>
          <a:xfrm>
            <a:off x="1734283" y="6090449"/>
            <a:ext cx="4577980" cy="738664"/>
          </a:xfrm>
          <a:prstGeom prst="rect">
            <a:avLst/>
          </a:prstGeom>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This project has been funded with support from the European Commission. This document and its contents reflect the views only of the authors, and the Commission cannot be held responsible for any use which may be made of the information contained therein</a:t>
            </a:r>
            <a:r>
              <a:rPr lang="en-US" sz="1050" dirty="0">
                <a:latin typeface="Calibri" panose="020F0502020204030204" pitchFamily="34" charset="0"/>
                <a:ea typeface="Calibri" panose="020F0502020204030204" pitchFamily="34" charset="0"/>
                <a:cs typeface="Times New Roman" panose="02020603050405020304" pitchFamily="18" charset="0"/>
              </a:rPr>
              <a:t>​</a:t>
            </a:r>
            <a:endParaRPr lang="en-US" sz="105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1" name="Picture 14">
            <a:extLst>
              <a:ext uri="{FF2B5EF4-FFF2-40B4-BE49-F238E27FC236}">
                <a16:creationId xmlns="" xmlns:a16="http://schemas.microsoft.com/office/drawing/2014/main" xmlns:lc="http://schemas.openxmlformats.org/drawingml/2006/lockedCanvas" id="{EDA58C0D-332B-4CA6-B51B-6306B590E425}"/>
              </a:ext>
            </a:extLst>
          </p:cNvPr>
          <p:cNvPicPr>
            <a:picLocks noChangeAspect="1"/>
          </p:cNvPicPr>
          <p:nvPr/>
        </p:nvPicPr>
        <p:blipFill>
          <a:blip r:embed="rId4" cstate="print"/>
          <a:stretch>
            <a:fillRect/>
          </a:stretch>
        </p:blipFill>
        <p:spPr>
          <a:xfrm>
            <a:off x="0" y="6272428"/>
            <a:ext cx="1755570" cy="398758"/>
          </a:xfrm>
          <a:prstGeom prst="rect">
            <a:avLst/>
          </a:prstGeom>
        </p:spPr>
      </p:pic>
      <p:sp>
        <p:nvSpPr>
          <p:cNvPr id="12" name="CasellaDiTesto 17"/>
          <p:cNvSpPr txBox="1"/>
          <p:nvPr/>
        </p:nvSpPr>
        <p:spPr>
          <a:xfrm>
            <a:off x="7255047" y="6119336"/>
            <a:ext cx="4975588" cy="738664"/>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050" dirty="0">
                <a:latin typeface="Calibri" panose="020F0502020204030204" pitchFamily="34" charset="0"/>
                <a:cs typeface="Calibri" panose="020F0502020204030204" pitchFamily="34" charset="0"/>
              </a:rPr>
              <a:t>Legal description – Creative Commons licensing: The materials published on the </a:t>
            </a:r>
            <a:r>
              <a:rPr lang="en-US" sz="1050" dirty="0" err="1">
                <a:latin typeface="Calibri" panose="020F0502020204030204" pitchFamily="34" charset="0"/>
                <a:cs typeface="Calibri" panose="020F0502020204030204" pitchFamily="34" charset="0"/>
              </a:rPr>
              <a:t>EntreComp</a:t>
            </a:r>
            <a:r>
              <a:rPr lang="en-US" sz="1050" dirty="0">
                <a:latin typeface="Calibri" panose="020F0502020204030204" pitchFamily="34" charset="0"/>
                <a:cs typeface="Calibri" panose="020F0502020204030204" pitchFamily="34" charset="0"/>
              </a:rPr>
              <a:t> project website are classified as Open Educational Resources' (OER) and can be freely (without permission of their creators): downloaded, used, reused, copied, adapted, and shared by users, with information about the source of their origin</a:t>
            </a:r>
            <a:r>
              <a:rPr lang="en-US" sz="1050" dirty="0" smtClean="0">
                <a:latin typeface="Calibri" panose="020F0502020204030204" pitchFamily="34" charset="0"/>
                <a:cs typeface="Calibri" panose="020F0502020204030204" pitchFamily="34" charset="0"/>
              </a:rPr>
              <a:t>.</a:t>
            </a:r>
            <a:endParaRPr lang="en-US" sz="1050" dirty="0">
              <a:latin typeface="Calibri" panose="020F0502020204030204" pitchFamily="34" charset="0"/>
              <a:cs typeface="Calibri" panose="020F0502020204030204" pitchFamily="34" charset="0"/>
            </a:endParaRPr>
          </a:p>
        </p:txBody>
      </p:sp>
      <p:pic>
        <p:nvPicPr>
          <p:cNvPr id="13" name="Immagin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V="1">
            <a:off x="6312263" y="6285490"/>
            <a:ext cx="976864" cy="348582"/>
          </a:xfrm>
          <a:prstGeom prst="rect">
            <a:avLst/>
          </a:prstGeom>
        </p:spPr>
      </p:pic>
    </p:spTree>
    <p:extLst>
      <p:ext uri="{BB962C8B-B14F-4D97-AF65-F5344CB8AC3E}">
        <p14:creationId xmlns:p14="http://schemas.microsoft.com/office/powerpoint/2010/main" val="35602230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a16="http://schemas.microsoft.com/office/drawing/2014/main" xmlns=""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a16="http://schemas.microsoft.com/office/drawing/2014/main" xmlns="" id="{36560260-39B2-4C92-B815-0A5BB23A7859}"/>
              </a:ext>
            </a:extLst>
          </p:cNvPr>
          <p:cNvSpPr txBox="1"/>
          <p:nvPr/>
        </p:nvSpPr>
        <p:spPr>
          <a:xfrm>
            <a:off x="2671084" y="9781"/>
            <a:ext cx="9314087" cy="830997"/>
          </a:xfrm>
          <a:prstGeom prst="rect">
            <a:avLst/>
          </a:prstGeom>
          <a:noFill/>
        </p:spPr>
        <p:txBody>
          <a:bodyPr wrap="square" rtlCol="0">
            <a:spAutoFit/>
          </a:bodyPr>
          <a:lstStyle/>
          <a:p>
            <a:pPr algn="just"/>
            <a:r>
              <a:rPr lang="en-US" sz="4800" b="1" dirty="0"/>
              <a:t>7 Characteristics of a Good Decision</a:t>
            </a:r>
            <a:endParaRPr lang="pl-PL" sz="4800" b="1" dirty="0"/>
          </a:p>
        </p:txBody>
      </p:sp>
      <p:pic>
        <p:nvPicPr>
          <p:cNvPr id="14" name="Picture 13">
            <a:extLst>
              <a:ext uri="{FF2B5EF4-FFF2-40B4-BE49-F238E27FC236}">
                <a16:creationId xmlns:a16="http://schemas.microsoft.com/office/drawing/2014/main" xmlns="" id="{AC82B15C-9518-4DF3-B7F1-432948ADC0C5}"/>
              </a:ext>
            </a:extLst>
          </p:cNvPr>
          <p:cNvPicPr>
            <a:picLocks noChangeAspect="1"/>
          </p:cNvPicPr>
          <p:nvPr/>
        </p:nvPicPr>
        <p:blipFill>
          <a:blip r:embed="rId2" cstate="print"/>
          <a:stretch>
            <a:fillRect/>
          </a:stretch>
        </p:blipFill>
        <p:spPr>
          <a:xfrm>
            <a:off x="71846" y="111008"/>
            <a:ext cx="2246811" cy="628544"/>
          </a:xfrm>
          <a:prstGeom prst="rect">
            <a:avLst/>
          </a:prstGeom>
        </p:spPr>
      </p:pic>
      <p:sp>
        <p:nvSpPr>
          <p:cNvPr id="13" name="CasellaDiTesto 12">
            <a:extLst>
              <a:ext uri="{FF2B5EF4-FFF2-40B4-BE49-F238E27FC236}">
                <a16:creationId xmlns:a16="http://schemas.microsoft.com/office/drawing/2014/main" xmlns="" id="{B9429F06-86DB-470A-ACC6-6C9E78C97A13}"/>
              </a:ext>
            </a:extLst>
          </p:cNvPr>
          <p:cNvSpPr txBox="1"/>
          <p:nvPr/>
        </p:nvSpPr>
        <p:spPr>
          <a:xfrm>
            <a:off x="387531" y="1460139"/>
            <a:ext cx="11416938" cy="4031873"/>
          </a:xfrm>
          <a:prstGeom prst="rect">
            <a:avLst/>
          </a:prstGeom>
          <a:noFill/>
        </p:spPr>
        <p:txBody>
          <a:bodyPr wrap="square" rtlCol="0">
            <a:spAutoFit/>
          </a:bodyPr>
          <a:lstStyle/>
          <a:p>
            <a:pPr marL="514350" indent="-514350" algn="just">
              <a:buFont typeface="+mj-lt"/>
              <a:buAutoNum type="arabicPeriod"/>
            </a:pPr>
            <a:r>
              <a:rPr lang="en-GB" sz="3200" dirty="0"/>
              <a:t>An appropriate decision frame</a:t>
            </a:r>
          </a:p>
          <a:p>
            <a:pPr marL="514350" indent="-514350" algn="just">
              <a:buFont typeface="+mj-lt"/>
              <a:buAutoNum type="arabicPeriod"/>
            </a:pPr>
            <a:r>
              <a:rPr lang="en-US" sz="3200" dirty="0"/>
              <a:t>Clear values to adhere to and objectives you are trying to accomplish</a:t>
            </a:r>
            <a:endParaRPr lang="en-GB" sz="3200" dirty="0"/>
          </a:p>
          <a:p>
            <a:pPr marL="514350" indent="-514350" algn="just">
              <a:buFont typeface="+mj-lt"/>
              <a:buAutoNum type="arabicPeriod"/>
            </a:pPr>
            <a:r>
              <a:rPr lang="en-US" sz="3200" dirty="0"/>
              <a:t>Creative alternatives to choose from</a:t>
            </a:r>
            <a:endParaRPr lang="en-GB" sz="3200" dirty="0"/>
          </a:p>
          <a:p>
            <a:pPr marL="514350" indent="-514350" algn="just">
              <a:buFont typeface="+mj-lt"/>
              <a:buAutoNum type="arabicPeriod"/>
            </a:pPr>
            <a:r>
              <a:rPr lang="pl-PL" sz="3200" dirty="0"/>
              <a:t>Good information</a:t>
            </a:r>
            <a:endParaRPr lang="en-GB" sz="3200" dirty="0"/>
          </a:p>
          <a:p>
            <a:pPr marL="514350" indent="-514350" algn="just">
              <a:buFont typeface="+mj-lt"/>
              <a:buAutoNum type="arabicPeriod"/>
            </a:pPr>
            <a:r>
              <a:rPr lang="en-US" sz="3200" dirty="0"/>
              <a:t>Clear tradeoffs and sound reasoning</a:t>
            </a:r>
            <a:endParaRPr lang="en-GB" sz="3200" dirty="0"/>
          </a:p>
          <a:p>
            <a:pPr marL="514350" indent="-514350" algn="just">
              <a:buFont typeface="+mj-lt"/>
              <a:buAutoNum type="arabicPeriod"/>
            </a:pPr>
            <a:r>
              <a:rPr lang="en-US" sz="3200" dirty="0"/>
              <a:t>Choice alignment with values and objectives</a:t>
            </a:r>
            <a:endParaRPr lang="en-GB" sz="3200" dirty="0"/>
          </a:p>
          <a:p>
            <a:pPr marL="514350" indent="-514350" algn="just">
              <a:buFont typeface="+mj-lt"/>
              <a:buAutoNum type="arabicPeriod"/>
            </a:pPr>
            <a:r>
              <a:rPr lang="pl-PL" sz="3200" dirty="0"/>
              <a:t>Committed implementation</a:t>
            </a:r>
            <a:endParaRPr lang="en-GB" sz="3200" dirty="0"/>
          </a:p>
        </p:txBody>
      </p:sp>
      <p:sp>
        <p:nvSpPr>
          <p:cNvPr id="8" name="Rectangle 9">
            <a:extLst>
              <a:ext uri="{FF2B5EF4-FFF2-40B4-BE49-F238E27FC236}">
                <a16:creationId xmlns="" xmlns:a16="http://schemas.microsoft.com/office/drawing/2014/main" xmlns:lc="http://schemas.openxmlformats.org/drawingml/2006/lockedCanvas" id="{D3F154E4-91BF-454F-8191-5E87AB70BB61}"/>
              </a:ext>
            </a:extLst>
          </p:cNvPr>
          <p:cNvSpPr/>
          <p:nvPr/>
        </p:nvSpPr>
        <p:spPr>
          <a:xfrm>
            <a:off x="1806129" y="6119336"/>
            <a:ext cx="4577980" cy="738664"/>
          </a:xfrm>
          <a:prstGeom prst="rect">
            <a:avLst/>
          </a:prstGeom>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This project has been funded with support from the European Commission. This document and its contents reflect the views only of the authors, and the Commission cannot be held responsible for any use which may be made of the information contained therein</a:t>
            </a:r>
            <a:r>
              <a:rPr lang="en-US" sz="1050" dirty="0">
                <a:latin typeface="Calibri" panose="020F0502020204030204" pitchFamily="34" charset="0"/>
                <a:ea typeface="Calibri" panose="020F0502020204030204" pitchFamily="34" charset="0"/>
                <a:cs typeface="Times New Roman" panose="02020603050405020304" pitchFamily="18" charset="0"/>
              </a:rPr>
              <a:t>​</a:t>
            </a:r>
            <a:endParaRPr lang="en-US" sz="105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9" name="Picture 14">
            <a:extLst>
              <a:ext uri="{FF2B5EF4-FFF2-40B4-BE49-F238E27FC236}">
                <a16:creationId xmlns="" xmlns:a16="http://schemas.microsoft.com/office/drawing/2014/main" xmlns:lc="http://schemas.openxmlformats.org/drawingml/2006/lockedCanvas" id="{EDA58C0D-332B-4CA6-B51B-6306B590E425}"/>
              </a:ext>
            </a:extLst>
          </p:cNvPr>
          <p:cNvPicPr>
            <a:picLocks noChangeAspect="1"/>
          </p:cNvPicPr>
          <p:nvPr/>
        </p:nvPicPr>
        <p:blipFill>
          <a:blip r:embed="rId3" cstate="print"/>
          <a:stretch>
            <a:fillRect/>
          </a:stretch>
        </p:blipFill>
        <p:spPr>
          <a:xfrm>
            <a:off x="71846" y="6301315"/>
            <a:ext cx="1755570" cy="398758"/>
          </a:xfrm>
          <a:prstGeom prst="rect">
            <a:avLst/>
          </a:prstGeom>
        </p:spPr>
      </p:pic>
      <p:sp>
        <p:nvSpPr>
          <p:cNvPr id="16" name="CasellaDiTesto 17"/>
          <p:cNvSpPr txBox="1"/>
          <p:nvPr/>
        </p:nvSpPr>
        <p:spPr>
          <a:xfrm>
            <a:off x="7326893" y="6148223"/>
            <a:ext cx="4975588" cy="738664"/>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050" dirty="0">
                <a:latin typeface="Calibri" panose="020F0502020204030204" pitchFamily="34" charset="0"/>
                <a:cs typeface="Calibri" panose="020F0502020204030204" pitchFamily="34" charset="0"/>
              </a:rPr>
              <a:t>Legal description – Creative Commons licensing: The materials published on the </a:t>
            </a:r>
            <a:r>
              <a:rPr lang="en-US" sz="1050" dirty="0" err="1">
                <a:latin typeface="Calibri" panose="020F0502020204030204" pitchFamily="34" charset="0"/>
                <a:cs typeface="Calibri" panose="020F0502020204030204" pitchFamily="34" charset="0"/>
              </a:rPr>
              <a:t>EntreComp</a:t>
            </a:r>
            <a:r>
              <a:rPr lang="en-US" sz="1050" dirty="0">
                <a:latin typeface="Calibri" panose="020F0502020204030204" pitchFamily="34" charset="0"/>
                <a:cs typeface="Calibri" panose="020F0502020204030204" pitchFamily="34" charset="0"/>
              </a:rPr>
              <a:t> project website are classified as Open Educational Resources' (OER) and can be freely (without permission of their creators): downloaded, used, reused, copied, adapted, and shared by users, with information about the source of their origin</a:t>
            </a:r>
            <a:r>
              <a:rPr lang="en-US" sz="1050" dirty="0" smtClean="0">
                <a:latin typeface="Calibri" panose="020F0502020204030204" pitchFamily="34" charset="0"/>
                <a:cs typeface="Calibri" panose="020F0502020204030204" pitchFamily="34" charset="0"/>
              </a:rPr>
              <a:t>.</a:t>
            </a:r>
            <a:endParaRPr lang="en-US" sz="1050" dirty="0">
              <a:latin typeface="Calibri" panose="020F0502020204030204" pitchFamily="34" charset="0"/>
              <a:cs typeface="Calibri" panose="020F0502020204030204" pitchFamily="34" charset="0"/>
            </a:endParaRPr>
          </a:p>
        </p:txBody>
      </p:sp>
      <p:pic>
        <p:nvPicPr>
          <p:cNvPr id="17" name="Immagin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V="1">
            <a:off x="6384109" y="6314377"/>
            <a:ext cx="976864" cy="348582"/>
          </a:xfrm>
          <a:prstGeom prst="rect">
            <a:avLst/>
          </a:prstGeom>
        </p:spPr>
      </p:pic>
    </p:spTree>
    <p:extLst>
      <p:ext uri="{BB962C8B-B14F-4D97-AF65-F5344CB8AC3E}">
        <p14:creationId xmlns:p14="http://schemas.microsoft.com/office/powerpoint/2010/main" val="23234522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a16="http://schemas.microsoft.com/office/drawing/2014/main" xmlns=""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a16="http://schemas.microsoft.com/office/drawing/2014/main" xmlns="" id="{36560260-39B2-4C92-B815-0A5BB23A7859}"/>
              </a:ext>
            </a:extLst>
          </p:cNvPr>
          <p:cNvSpPr txBox="1"/>
          <p:nvPr/>
        </p:nvSpPr>
        <p:spPr>
          <a:xfrm>
            <a:off x="2671084" y="9781"/>
            <a:ext cx="9314087" cy="830997"/>
          </a:xfrm>
          <a:prstGeom prst="rect">
            <a:avLst/>
          </a:prstGeom>
          <a:noFill/>
        </p:spPr>
        <p:txBody>
          <a:bodyPr wrap="square" rtlCol="0">
            <a:spAutoFit/>
          </a:bodyPr>
          <a:lstStyle/>
          <a:p>
            <a:pPr algn="just"/>
            <a:r>
              <a:rPr lang="en-US" sz="4800" b="1" dirty="0"/>
              <a:t>7 Ways to deal with uncertainty</a:t>
            </a:r>
            <a:endParaRPr lang="pl-PL" sz="4800" b="1" dirty="0"/>
          </a:p>
        </p:txBody>
      </p:sp>
      <p:pic>
        <p:nvPicPr>
          <p:cNvPr id="14" name="Picture 13">
            <a:extLst>
              <a:ext uri="{FF2B5EF4-FFF2-40B4-BE49-F238E27FC236}">
                <a16:creationId xmlns:a16="http://schemas.microsoft.com/office/drawing/2014/main" xmlns="" id="{AC82B15C-9518-4DF3-B7F1-432948ADC0C5}"/>
              </a:ext>
            </a:extLst>
          </p:cNvPr>
          <p:cNvPicPr>
            <a:picLocks noChangeAspect="1"/>
          </p:cNvPicPr>
          <p:nvPr/>
        </p:nvPicPr>
        <p:blipFill>
          <a:blip r:embed="rId2" cstate="print"/>
          <a:stretch>
            <a:fillRect/>
          </a:stretch>
        </p:blipFill>
        <p:spPr>
          <a:xfrm>
            <a:off x="71846" y="111008"/>
            <a:ext cx="2246811" cy="628544"/>
          </a:xfrm>
          <a:prstGeom prst="rect">
            <a:avLst/>
          </a:prstGeom>
        </p:spPr>
      </p:pic>
      <p:sp>
        <p:nvSpPr>
          <p:cNvPr id="13" name="CasellaDiTesto 12">
            <a:extLst>
              <a:ext uri="{FF2B5EF4-FFF2-40B4-BE49-F238E27FC236}">
                <a16:creationId xmlns:a16="http://schemas.microsoft.com/office/drawing/2014/main" xmlns="" id="{B9429F06-86DB-470A-ACC6-6C9E78C97A13}"/>
              </a:ext>
            </a:extLst>
          </p:cNvPr>
          <p:cNvSpPr txBox="1"/>
          <p:nvPr/>
        </p:nvSpPr>
        <p:spPr>
          <a:xfrm>
            <a:off x="387531" y="1460139"/>
            <a:ext cx="11416938" cy="4154984"/>
          </a:xfrm>
          <a:prstGeom prst="rect">
            <a:avLst/>
          </a:prstGeom>
          <a:noFill/>
        </p:spPr>
        <p:txBody>
          <a:bodyPr wrap="square" rtlCol="0">
            <a:spAutoFit/>
          </a:bodyPr>
          <a:lstStyle/>
          <a:p>
            <a:pPr marL="514350" indent="-514350" algn="just">
              <a:buFont typeface="+mj-lt"/>
              <a:buAutoNum type="arabicPeriod"/>
            </a:pPr>
            <a:r>
              <a:rPr lang="pl-PL" sz="3200" dirty="0"/>
              <a:t>Replace expectations with plans</a:t>
            </a:r>
            <a:endParaRPr lang="en-GB" sz="3200" dirty="0"/>
          </a:p>
          <a:p>
            <a:pPr marL="514350" indent="-514350" algn="just">
              <a:buFont typeface="+mj-lt"/>
              <a:buAutoNum type="arabicPeriod"/>
            </a:pPr>
            <a:r>
              <a:rPr lang="pl-PL" sz="3200" dirty="0"/>
              <a:t>Prepare for different possibilities</a:t>
            </a:r>
            <a:endParaRPr lang="en-GB" sz="3200" dirty="0"/>
          </a:p>
          <a:p>
            <a:pPr marL="514350" indent="-514350" algn="just">
              <a:buFont typeface="+mj-lt"/>
              <a:buAutoNum type="arabicPeriod"/>
            </a:pPr>
            <a:r>
              <a:rPr lang="pl-PL" sz="3200" dirty="0"/>
              <a:t>Become a feeling observer</a:t>
            </a:r>
            <a:endParaRPr lang="en-GB" sz="3200" dirty="0"/>
          </a:p>
          <a:p>
            <a:pPr marL="514350" indent="-514350" algn="just">
              <a:buFont typeface="+mj-lt"/>
              <a:buAutoNum type="arabicPeriod"/>
            </a:pPr>
            <a:r>
              <a:rPr lang="en-US" sz="3200" dirty="0"/>
              <a:t>Get confident about your coping and adapting skills</a:t>
            </a:r>
            <a:endParaRPr lang="en-GB" sz="3200" dirty="0"/>
          </a:p>
          <a:p>
            <a:pPr marL="514350" indent="-514350" algn="just">
              <a:buFont typeface="+mj-lt"/>
              <a:buAutoNum type="arabicPeriod"/>
            </a:pPr>
            <a:r>
              <a:rPr lang="pl-PL" sz="3200" dirty="0"/>
              <a:t>Utilize stress reduction techniques </a:t>
            </a:r>
            <a:r>
              <a:rPr lang="en-GB" sz="3200" dirty="0"/>
              <a:t>pre-emptively</a:t>
            </a:r>
          </a:p>
          <a:p>
            <a:pPr marL="514350" indent="-514350" algn="just">
              <a:buFont typeface="+mj-lt"/>
              <a:buAutoNum type="arabicPeriod"/>
            </a:pPr>
            <a:r>
              <a:rPr lang="en-US" sz="3200" dirty="0"/>
              <a:t>Focus on what you can control</a:t>
            </a:r>
            <a:endParaRPr lang="en-GB" sz="3200" dirty="0"/>
          </a:p>
          <a:p>
            <a:pPr marL="514350" indent="-514350" algn="just">
              <a:buFont typeface="+mj-lt"/>
              <a:buAutoNum type="arabicPeriod"/>
            </a:pPr>
            <a:r>
              <a:rPr lang="pl-PL" sz="3200" dirty="0"/>
              <a:t>Practice mindfulness</a:t>
            </a:r>
            <a:endParaRPr lang="it-IT" sz="3200" dirty="0"/>
          </a:p>
          <a:p>
            <a:pPr algn="just"/>
            <a:endParaRPr lang="it-IT" sz="2000" dirty="0"/>
          </a:p>
          <a:p>
            <a:pPr algn="just"/>
            <a:r>
              <a:rPr lang="en-GB" sz="2000" dirty="0"/>
              <a:t>According to Lori Deschene</a:t>
            </a:r>
          </a:p>
        </p:txBody>
      </p:sp>
      <p:sp>
        <p:nvSpPr>
          <p:cNvPr id="8" name="Rectangle 9">
            <a:extLst>
              <a:ext uri="{FF2B5EF4-FFF2-40B4-BE49-F238E27FC236}">
                <a16:creationId xmlns="" xmlns:a16="http://schemas.microsoft.com/office/drawing/2014/main" xmlns:lc="http://schemas.openxmlformats.org/drawingml/2006/lockedCanvas" id="{D3F154E4-91BF-454F-8191-5E87AB70BB61}"/>
              </a:ext>
            </a:extLst>
          </p:cNvPr>
          <p:cNvSpPr/>
          <p:nvPr/>
        </p:nvSpPr>
        <p:spPr>
          <a:xfrm>
            <a:off x="1806129" y="6119336"/>
            <a:ext cx="4577980" cy="738664"/>
          </a:xfrm>
          <a:prstGeom prst="rect">
            <a:avLst/>
          </a:prstGeom>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This project has been funded with support from the European Commission. This document and its contents reflect the views only of the authors, and the Commission cannot be held responsible for any use which may be made of the information contained therein</a:t>
            </a:r>
            <a:r>
              <a:rPr lang="en-US" sz="1050" dirty="0">
                <a:latin typeface="Calibri" panose="020F0502020204030204" pitchFamily="34" charset="0"/>
                <a:ea typeface="Calibri" panose="020F0502020204030204" pitchFamily="34" charset="0"/>
                <a:cs typeface="Times New Roman" panose="02020603050405020304" pitchFamily="18" charset="0"/>
              </a:rPr>
              <a:t>​</a:t>
            </a:r>
            <a:endParaRPr lang="en-US" sz="105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9" name="Picture 14">
            <a:extLst>
              <a:ext uri="{FF2B5EF4-FFF2-40B4-BE49-F238E27FC236}">
                <a16:creationId xmlns="" xmlns:a16="http://schemas.microsoft.com/office/drawing/2014/main" xmlns:lc="http://schemas.openxmlformats.org/drawingml/2006/lockedCanvas" id="{EDA58C0D-332B-4CA6-B51B-6306B590E425}"/>
              </a:ext>
            </a:extLst>
          </p:cNvPr>
          <p:cNvPicPr>
            <a:picLocks noChangeAspect="1"/>
          </p:cNvPicPr>
          <p:nvPr/>
        </p:nvPicPr>
        <p:blipFill>
          <a:blip r:embed="rId3" cstate="print"/>
          <a:stretch>
            <a:fillRect/>
          </a:stretch>
        </p:blipFill>
        <p:spPr>
          <a:xfrm>
            <a:off x="71846" y="6301315"/>
            <a:ext cx="1755570" cy="398758"/>
          </a:xfrm>
          <a:prstGeom prst="rect">
            <a:avLst/>
          </a:prstGeom>
        </p:spPr>
      </p:pic>
      <p:sp>
        <p:nvSpPr>
          <p:cNvPr id="16" name="CasellaDiTesto 17"/>
          <p:cNvSpPr txBox="1"/>
          <p:nvPr/>
        </p:nvSpPr>
        <p:spPr>
          <a:xfrm>
            <a:off x="7326893" y="6148223"/>
            <a:ext cx="4975588" cy="738664"/>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050" dirty="0">
                <a:latin typeface="Calibri" panose="020F0502020204030204" pitchFamily="34" charset="0"/>
                <a:cs typeface="Calibri" panose="020F0502020204030204" pitchFamily="34" charset="0"/>
              </a:rPr>
              <a:t>Legal description – Creative Commons licensing: The materials published on the </a:t>
            </a:r>
            <a:r>
              <a:rPr lang="en-US" sz="1050" dirty="0" err="1">
                <a:latin typeface="Calibri" panose="020F0502020204030204" pitchFamily="34" charset="0"/>
                <a:cs typeface="Calibri" panose="020F0502020204030204" pitchFamily="34" charset="0"/>
              </a:rPr>
              <a:t>EntreComp</a:t>
            </a:r>
            <a:r>
              <a:rPr lang="en-US" sz="1050" dirty="0">
                <a:latin typeface="Calibri" panose="020F0502020204030204" pitchFamily="34" charset="0"/>
                <a:cs typeface="Calibri" panose="020F0502020204030204" pitchFamily="34" charset="0"/>
              </a:rPr>
              <a:t> project website are classified as Open Educational Resources' (OER) and can be freely (without permission of their creators): downloaded, used, reused, copied, adapted, and shared by users, with information about the source of their origin</a:t>
            </a:r>
            <a:r>
              <a:rPr lang="en-US" sz="1050" dirty="0" smtClean="0">
                <a:latin typeface="Calibri" panose="020F0502020204030204" pitchFamily="34" charset="0"/>
                <a:cs typeface="Calibri" panose="020F0502020204030204" pitchFamily="34" charset="0"/>
              </a:rPr>
              <a:t>.</a:t>
            </a:r>
            <a:endParaRPr lang="en-US" sz="1050" dirty="0">
              <a:latin typeface="Calibri" panose="020F0502020204030204" pitchFamily="34" charset="0"/>
              <a:cs typeface="Calibri" panose="020F0502020204030204" pitchFamily="34" charset="0"/>
            </a:endParaRPr>
          </a:p>
        </p:txBody>
      </p:sp>
      <p:pic>
        <p:nvPicPr>
          <p:cNvPr id="17" name="Immagin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V="1">
            <a:off x="6384109" y="6314377"/>
            <a:ext cx="976864" cy="348582"/>
          </a:xfrm>
          <a:prstGeom prst="rect">
            <a:avLst/>
          </a:prstGeom>
        </p:spPr>
      </p:pic>
    </p:spTree>
    <p:extLst>
      <p:ext uri="{BB962C8B-B14F-4D97-AF65-F5344CB8AC3E}">
        <p14:creationId xmlns:p14="http://schemas.microsoft.com/office/powerpoint/2010/main" val="113698202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a16="http://schemas.microsoft.com/office/drawing/2014/main" xmlns=""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a16="http://schemas.microsoft.com/office/drawing/2014/main" xmlns="" id="{36560260-39B2-4C92-B815-0A5BB23A7859}"/>
              </a:ext>
            </a:extLst>
          </p:cNvPr>
          <p:cNvSpPr txBox="1"/>
          <p:nvPr/>
        </p:nvSpPr>
        <p:spPr>
          <a:xfrm>
            <a:off x="2671084" y="9781"/>
            <a:ext cx="9314087" cy="830997"/>
          </a:xfrm>
          <a:prstGeom prst="rect">
            <a:avLst/>
          </a:prstGeom>
          <a:noFill/>
        </p:spPr>
        <p:txBody>
          <a:bodyPr wrap="square" rtlCol="0">
            <a:spAutoFit/>
          </a:bodyPr>
          <a:lstStyle/>
          <a:p>
            <a:pPr algn="just"/>
            <a:r>
              <a:rPr lang="en-GB" sz="4800" b="1" dirty="0"/>
              <a:t>Moreover…</a:t>
            </a:r>
          </a:p>
        </p:txBody>
      </p:sp>
      <p:sp>
        <p:nvSpPr>
          <p:cNvPr id="13" name="CasellaDiTesto 12">
            <a:extLst>
              <a:ext uri="{FF2B5EF4-FFF2-40B4-BE49-F238E27FC236}">
                <a16:creationId xmlns:a16="http://schemas.microsoft.com/office/drawing/2014/main" xmlns="" id="{68DE762D-1903-4033-9C77-D088FA1FE6CB}"/>
              </a:ext>
            </a:extLst>
          </p:cNvPr>
          <p:cNvSpPr txBox="1"/>
          <p:nvPr/>
        </p:nvSpPr>
        <p:spPr>
          <a:xfrm>
            <a:off x="387531" y="2644170"/>
            <a:ext cx="11416938" cy="1908215"/>
          </a:xfrm>
          <a:prstGeom prst="rect">
            <a:avLst/>
          </a:prstGeom>
          <a:noFill/>
        </p:spPr>
        <p:txBody>
          <a:bodyPr wrap="square" rtlCol="0">
            <a:spAutoFit/>
          </a:bodyPr>
          <a:lstStyle/>
          <a:p>
            <a:pPr algn="just"/>
            <a:r>
              <a:rPr lang="en-US" sz="3200" i="1" dirty="0"/>
              <a:t>Uncertainty is the only certainty there is, and knowing how to live with insecurity is the only security </a:t>
            </a:r>
          </a:p>
          <a:p>
            <a:pPr algn="just"/>
            <a:endParaRPr lang="en-US" sz="3200" i="1" dirty="0"/>
          </a:p>
          <a:p>
            <a:pPr algn="just"/>
            <a:r>
              <a:rPr lang="en-US" sz="2200" dirty="0"/>
              <a:t>John Allen </a:t>
            </a:r>
            <a:r>
              <a:rPr lang="en-US" sz="2200" dirty="0" err="1"/>
              <a:t>Paulos</a:t>
            </a:r>
            <a:endParaRPr lang="en-GB" sz="2200" dirty="0"/>
          </a:p>
        </p:txBody>
      </p:sp>
      <p:pic>
        <p:nvPicPr>
          <p:cNvPr id="14" name="Picture 13">
            <a:extLst>
              <a:ext uri="{FF2B5EF4-FFF2-40B4-BE49-F238E27FC236}">
                <a16:creationId xmlns:a16="http://schemas.microsoft.com/office/drawing/2014/main" xmlns="" id="{AC82B15C-9518-4DF3-B7F1-432948ADC0C5}"/>
              </a:ext>
            </a:extLst>
          </p:cNvPr>
          <p:cNvPicPr>
            <a:picLocks noChangeAspect="1"/>
          </p:cNvPicPr>
          <p:nvPr/>
        </p:nvPicPr>
        <p:blipFill>
          <a:blip r:embed="rId2" cstate="print"/>
          <a:stretch>
            <a:fillRect/>
          </a:stretch>
        </p:blipFill>
        <p:spPr>
          <a:xfrm>
            <a:off x="71846" y="111008"/>
            <a:ext cx="2246811" cy="628544"/>
          </a:xfrm>
          <a:prstGeom prst="rect">
            <a:avLst/>
          </a:prstGeom>
        </p:spPr>
      </p:pic>
      <p:sp>
        <p:nvSpPr>
          <p:cNvPr id="8" name="Rectangle 9">
            <a:extLst>
              <a:ext uri="{FF2B5EF4-FFF2-40B4-BE49-F238E27FC236}">
                <a16:creationId xmlns="" xmlns:a16="http://schemas.microsoft.com/office/drawing/2014/main" xmlns:lc="http://schemas.openxmlformats.org/drawingml/2006/lockedCanvas" id="{D3F154E4-91BF-454F-8191-5E87AB70BB61}"/>
              </a:ext>
            </a:extLst>
          </p:cNvPr>
          <p:cNvSpPr/>
          <p:nvPr/>
        </p:nvSpPr>
        <p:spPr>
          <a:xfrm>
            <a:off x="1806129" y="6119336"/>
            <a:ext cx="4577980" cy="738664"/>
          </a:xfrm>
          <a:prstGeom prst="rect">
            <a:avLst/>
          </a:prstGeom>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This project has been funded with support from the European Commission. This document and its contents reflect the views only of the authors, and the Commission cannot be held responsible for any use which may be made of the information contained therein</a:t>
            </a:r>
            <a:r>
              <a:rPr lang="en-US" sz="1050" dirty="0">
                <a:latin typeface="Calibri" panose="020F0502020204030204" pitchFamily="34" charset="0"/>
                <a:ea typeface="Calibri" panose="020F0502020204030204" pitchFamily="34" charset="0"/>
                <a:cs typeface="Times New Roman" panose="02020603050405020304" pitchFamily="18" charset="0"/>
              </a:rPr>
              <a:t>​</a:t>
            </a:r>
            <a:endParaRPr lang="en-US" sz="105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9" name="Picture 14">
            <a:extLst>
              <a:ext uri="{FF2B5EF4-FFF2-40B4-BE49-F238E27FC236}">
                <a16:creationId xmlns="" xmlns:a16="http://schemas.microsoft.com/office/drawing/2014/main" xmlns:lc="http://schemas.openxmlformats.org/drawingml/2006/lockedCanvas" id="{EDA58C0D-332B-4CA6-B51B-6306B590E425}"/>
              </a:ext>
            </a:extLst>
          </p:cNvPr>
          <p:cNvPicPr>
            <a:picLocks noChangeAspect="1"/>
          </p:cNvPicPr>
          <p:nvPr/>
        </p:nvPicPr>
        <p:blipFill>
          <a:blip r:embed="rId3" cstate="print"/>
          <a:stretch>
            <a:fillRect/>
          </a:stretch>
        </p:blipFill>
        <p:spPr>
          <a:xfrm>
            <a:off x="71846" y="6301315"/>
            <a:ext cx="1755570" cy="398758"/>
          </a:xfrm>
          <a:prstGeom prst="rect">
            <a:avLst/>
          </a:prstGeom>
        </p:spPr>
      </p:pic>
      <p:sp>
        <p:nvSpPr>
          <p:cNvPr id="16" name="CasellaDiTesto 17"/>
          <p:cNvSpPr txBox="1"/>
          <p:nvPr/>
        </p:nvSpPr>
        <p:spPr>
          <a:xfrm>
            <a:off x="7326893" y="6148223"/>
            <a:ext cx="4975588" cy="738664"/>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050" dirty="0">
                <a:latin typeface="Calibri" panose="020F0502020204030204" pitchFamily="34" charset="0"/>
                <a:cs typeface="Calibri" panose="020F0502020204030204" pitchFamily="34" charset="0"/>
              </a:rPr>
              <a:t>Legal description – Creative Commons licensing: The materials published on the </a:t>
            </a:r>
            <a:r>
              <a:rPr lang="en-US" sz="1050" dirty="0" err="1">
                <a:latin typeface="Calibri" panose="020F0502020204030204" pitchFamily="34" charset="0"/>
                <a:cs typeface="Calibri" panose="020F0502020204030204" pitchFamily="34" charset="0"/>
              </a:rPr>
              <a:t>EntreComp</a:t>
            </a:r>
            <a:r>
              <a:rPr lang="en-US" sz="1050" dirty="0">
                <a:latin typeface="Calibri" panose="020F0502020204030204" pitchFamily="34" charset="0"/>
                <a:cs typeface="Calibri" panose="020F0502020204030204" pitchFamily="34" charset="0"/>
              </a:rPr>
              <a:t> project website are classified as Open Educational Resources' (OER) and can be freely (without permission of their creators): downloaded, used, reused, copied, adapted, and shared by users, with information about the source of their origin</a:t>
            </a:r>
            <a:r>
              <a:rPr lang="en-US" sz="1050" dirty="0" smtClean="0">
                <a:latin typeface="Calibri" panose="020F0502020204030204" pitchFamily="34" charset="0"/>
                <a:cs typeface="Calibri" panose="020F0502020204030204" pitchFamily="34" charset="0"/>
              </a:rPr>
              <a:t>.</a:t>
            </a:r>
            <a:endParaRPr lang="en-US" sz="1050" dirty="0">
              <a:latin typeface="Calibri" panose="020F0502020204030204" pitchFamily="34" charset="0"/>
              <a:cs typeface="Calibri" panose="020F0502020204030204" pitchFamily="34" charset="0"/>
            </a:endParaRPr>
          </a:p>
        </p:txBody>
      </p:sp>
      <p:pic>
        <p:nvPicPr>
          <p:cNvPr id="17" name="Immagin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V="1">
            <a:off x="6384109" y="6314377"/>
            <a:ext cx="976864" cy="348582"/>
          </a:xfrm>
          <a:prstGeom prst="rect">
            <a:avLst/>
          </a:prstGeom>
        </p:spPr>
      </p:pic>
    </p:spTree>
    <p:extLst>
      <p:ext uri="{BB962C8B-B14F-4D97-AF65-F5344CB8AC3E}">
        <p14:creationId xmlns:p14="http://schemas.microsoft.com/office/powerpoint/2010/main" val="250832968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a16="http://schemas.microsoft.com/office/drawing/2014/main" xmlns=""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a16="http://schemas.microsoft.com/office/drawing/2014/main" xmlns="" id="{36560260-39B2-4C92-B815-0A5BB23A7859}"/>
              </a:ext>
            </a:extLst>
          </p:cNvPr>
          <p:cNvSpPr txBox="1"/>
          <p:nvPr/>
        </p:nvSpPr>
        <p:spPr>
          <a:xfrm>
            <a:off x="2671084" y="9781"/>
            <a:ext cx="9314087" cy="830997"/>
          </a:xfrm>
          <a:prstGeom prst="rect">
            <a:avLst/>
          </a:prstGeom>
          <a:noFill/>
        </p:spPr>
        <p:txBody>
          <a:bodyPr wrap="square" rtlCol="0">
            <a:spAutoFit/>
          </a:bodyPr>
          <a:lstStyle/>
          <a:p>
            <a:pPr algn="just"/>
            <a:r>
              <a:rPr lang="en-US" sz="4800" b="1" dirty="0"/>
              <a:t>The words of the experts: </a:t>
            </a:r>
            <a:endParaRPr lang="pl-PL" sz="4800" b="1" dirty="0"/>
          </a:p>
        </p:txBody>
      </p:sp>
      <p:pic>
        <p:nvPicPr>
          <p:cNvPr id="14" name="Picture 13">
            <a:extLst>
              <a:ext uri="{FF2B5EF4-FFF2-40B4-BE49-F238E27FC236}">
                <a16:creationId xmlns:a16="http://schemas.microsoft.com/office/drawing/2014/main" xmlns="" id="{AC82B15C-9518-4DF3-B7F1-432948ADC0C5}"/>
              </a:ext>
            </a:extLst>
          </p:cNvPr>
          <p:cNvPicPr>
            <a:picLocks noChangeAspect="1"/>
          </p:cNvPicPr>
          <p:nvPr/>
        </p:nvPicPr>
        <p:blipFill>
          <a:blip r:embed="rId2" cstate="print"/>
          <a:stretch>
            <a:fillRect/>
          </a:stretch>
        </p:blipFill>
        <p:spPr>
          <a:xfrm>
            <a:off x="71846" y="111008"/>
            <a:ext cx="2246811" cy="628544"/>
          </a:xfrm>
          <a:prstGeom prst="rect">
            <a:avLst/>
          </a:prstGeom>
        </p:spPr>
      </p:pic>
      <p:sp>
        <p:nvSpPr>
          <p:cNvPr id="13" name="CasellaDiTesto 12">
            <a:extLst>
              <a:ext uri="{FF2B5EF4-FFF2-40B4-BE49-F238E27FC236}">
                <a16:creationId xmlns:a16="http://schemas.microsoft.com/office/drawing/2014/main" xmlns="" id="{B9429F06-86DB-470A-ACC6-6C9E78C97A13}"/>
              </a:ext>
            </a:extLst>
          </p:cNvPr>
          <p:cNvSpPr txBox="1"/>
          <p:nvPr/>
        </p:nvSpPr>
        <p:spPr>
          <a:xfrm>
            <a:off x="387531" y="1460139"/>
            <a:ext cx="11416938" cy="769441"/>
          </a:xfrm>
          <a:prstGeom prst="rect">
            <a:avLst/>
          </a:prstGeom>
          <a:noFill/>
        </p:spPr>
        <p:txBody>
          <a:bodyPr wrap="square" rtlCol="0">
            <a:spAutoFit/>
          </a:bodyPr>
          <a:lstStyle/>
          <a:p>
            <a:pPr algn="just"/>
            <a:r>
              <a:rPr lang="en-US" sz="2200" dirty="0">
                <a:cs typeface="Arial" panose="020B0604020202020204" pitchFamily="34" charset="0"/>
              </a:rPr>
              <a:t>Below are three examples of authors who point out mistakes made when making decisions. On this basis, try to compile your list of mistakes made when making decisions</a:t>
            </a:r>
            <a:endParaRPr lang="pl-PL" sz="2200" dirty="0">
              <a:cs typeface="Arial" panose="020B0604020202020204" pitchFamily="34" charset="0"/>
            </a:endParaRPr>
          </a:p>
        </p:txBody>
      </p:sp>
      <p:graphicFrame>
        <p:nvGraphicFramePr>
          <p:cNvPr id="8" name="Diagram 15">
            <a:extLst>
              <a:ext uri="{FF2B5EF4-FFF2-40B4-BE49-F238E27FC236}">
                <a16:creationId xmlns:a16="http://schemas.microsoft.com/office/drawing/2014/main" xmlns="" id="{250A1B27-DC1B-4E10-8E66-C8D342D9934D}"/>
              </a:ext>
            </a:extLst>
          </p:cNvPr>
          <p:cNvGraphicFramePr/>
          <p:nvPr>
            <p:extLst>
              <p:ext uri="{D42A27DB-BD31-4B8C-83A1-F6EECF244321}">
                <p14:modId xmlns:p14="http://schemas.microsoft.com/office/powerpoint/2010/main" val="1553975629"/>
              </p:ext>
            </p:extLst>
          </p:nvPr>
        </p:nvGraphicFramePr>
        <p:xfrm>
          <a:off x="1222549" y="2229580"/>
          <a:ext cx="9746902" cy="39891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Prostokąt 8">
            <a:extLst>
              <a:ext uri="{FF2B5EF4-FFF2-40B4-BE49-F238E27FC236}">
                <a16:creationId xmlns:a16="http://schemas.microsoft.com/office/drawing/2014/main" xmlns="" id="{A07FC9EA-46C2-4AF3-91FA-3A9FD91A76EE}"/>
              </a:ext>
            </a:extLst>
          </p:cNvPr>
          <p:cNvSpPr/>
          <p:nvPr/>
        </p:nvSpPr>
        <p:spPr>
          <a:xfrm>
            <a:off x="6418889" y="5910999"/>
            <a:ext cx="1525867" cy="307777"/>
          </a:xfrm>
          <a:prstGeom prst="rect">
            <a:avLst/>
          </a:prstGeom>
        </p:spPr>
        <p:txBody>
          <a:bodyPr wrap="none">
            <a:spAutoFit/>
          </a:bodyPr>
          <a:lstStyle/>
          <a:p>
            <a:r>
              <a:rPr lang="en-GB" sz="1400" dirty="0"/>
              <a:t>Source: own study</a:t>
            </a:r>
          </a:p>
        </p:txBody>
      </p:sp>
      <p:sp>
        <p:nvSpPr>
          <p:cNvPr id="16" name="Rectangle 9">
            <a:extLst>
              <a:ext uri="{FF2B5EF4-FFF2-40B4-BE49-F238E27FC236}">
                <a16:creationId xmlns="" xmlns:a16="http://schemas.microsoft.com/office/drawing/2014/main" xmlns:lc="http://schemas.openxmlformats.org/drawingml/2006/lockedCanvas" id="{D3F154E4-91BF-454F-8191-5E87AB70BB61}"/>
              </a:ext>
            </a:extLst>
          </p:cNvPr>
          <p:cNvSpPr/>
          <p:nvPr/>
        </p:nvSpPr>
        <p:spPr>
          <a:xfrm>
            <a:off x="1806129" y="6119336"/>
            <a:ext cx="4577980" cy="738664"/>
          </a:xfrm>
          <a:prstGeom prst="rect">
            <a:avLst/>
          </a:prstGeom>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This project has been funded with support from the European Commission. This document and its contents reflect the views only of the authors, and the Commission cannot be held responsible for any use which may be made of the information contained therein</a:t>
            </a:r>
            <a:r>
              <a:rPr lang="en-US" sz="1050" dirty="0">
                <a:latin typeface="Calibri" panose="020F0502020204030204" pitchFamily="34" charset="0"/>
                <a:ea typeface="Calibri" panose="020F0502020204030204" pitchFamily="34" charset="0"/>
                <a:cs typeface="Times New Roman" panose="02020603050405020304" pitchFamily="18" charset="0"/>
              </a:rPr>
              <a:t>​</a:t>
            </a:r>
            <a:endParaRPr lang="en-US" sz="105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7" name="Picture 14">
            <a:extLst>
              <a:ext uri="{FF2B5EF4-FFF2-40B4-BE49-F238E27FC236}">
                <a16:creationId xmlns="" xmlns:a16="http://schemas.microsoft.com/office/drawing/2014/main" xmlns:lc="http://schemas.openxmlformats.org/drawingml/2006/lockedCanvas" id="{EDA58C0D-332B-4CA6-B51B-6306B590E425}"/>
              </a:ext>
            </a:extLst>
          </p:cNvPr>
          <p:cNvPicPr>
            <a:picLocks noChangeAspect="1"/>
          </p:cNvPicPr>
          <p:nvPr/>
        </p:nvPicPr>
        <p:blipFill>
          <a:blip r:embed="rId8" cstate="print"/>
          <a:stretch>
            <a:fillRect/>
          </a:stretch>
        </p:blipFill>
        <p:spPr>
          <a:xfrm>
            <a:off x="71846" y="6301315"/>
            <a:ext cx="1755570" cy="398758"/>
          </a:xfrm>
          <a:prstGeom prst="rect">
            <a:avLst/>
          </a:prstGeom>
        </p:spPr>
      </p:pic>
      <p:sp>
        <p:nvSpPr>
          <p:cNvPr id="18" name="CasellaDiTesto 17"/>
          <p:cNvSpPr txBox="1"/>
          <p:nvPr/>
        </p:nvSpPr>
        <p:spPr>
          <a:xfrm>
            <a:off x="7326893" y="6148223"/>
            <a:ext cx="4975588" cy="738664"/>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050" dirty="0">
                <a:latin typeface="Calibri" panose="020F0502020204030204" pitchFamily="34" charset="0"/>
                <a:cs typeface="Calibri" panose="020F0502020204030204" pitchFamily="34" charset="0"/>
              </a:rPr>
              <a:t>Legal description – Creative Commons licensing: The materials published on the </a:t>
            </a:r>
            <a:r>
              <a:rPr lang="en-US" sz="1050" dirty="0" err="1">
                <a:latin typeface="Calibri" panose="020F0502020204030204" pitchFamily="34" charset="0"/>
                <a:cs typeface="Calibri" panose="020F0502020204030204" pitchFamily="34" charset="0"/>
              </a:rPr>
              <a:t>EntreComp</a:t>
            </a:r>
            <a:r>
              <a:rPr lang="en-US" sz="1050" dirty="0">
                <a:latin typeface="Calibri" panose="020F0502020204030204" pitchFamily="34" charset="0"/>
                <a:cs typeface="Calibri" panose="020F0502020204030204" pitchFamily="34" charset="0"/>
              </a:rPr>
              <a:t> project website are classified as Open Educational Resources' (OER) and can be freely (without permission of their creators): downloaded, used, reused, copied, adapted, and shared by users, with information about the source of their origin</a:t>
            </a:r>
            <a:r>
              <a:rPr lang="en-US" sz="1050" dirty="0" smtClean="0">
                <a:latin typeface="Calibri" panose="020F0502020204030204" pitchFamily="34" charset="0"/>
                <a:cs typeface="Calibri" panose="020F0502020204030204" pitchFamily="34" charset="0"/>
              </a:rPr>
              <a:t>.</a:t>
            </a:r>
            <a:endParaRPr lang="en-US" sz="1050" dirty="0">
              <a:latin typeface="Calibri" panose="020F0502020204030204" pitchFamily="34" charset="0"/>
              <a:cs typeface="Calibri" panose="020F0502020204030204" pitchFamily="34" charset="0"/>
            </a:endParaRPr>
          </a:p>
        </p:txBody>
      </p:sp>
      <p:pic>
        <p:nvPicPr>
          <p:cNvPr id="19" name="Immagine 1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flipV="1">
            <a:off x="6384109" y="6314377"/>
            <a:ext cx="976864" cy="348582"/>
          </a:xfrm>
          <a:prstGeom prst="rect">
            <a:avLst/>
          </a:prstGeom>
        </p:spPr>
      </p:pic>
    </p:spTree>
    <p:extLst>
      <p:ext uri="{BB962C8B-B14F-4D97-AF65-F5344CB8AC3E}">
        <p14:creationId xmlns:p14="http://schemas.microsoft.com/office/powerpoint/2010/main" val="345352201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a16="http://schemas.microsoft.com/office/drawing/2014/main" xmlns=""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a16="http://schemas.microsoft.com/office/drawing/2014/main" xmlns="" id="{36560260-39B2-4C92-B815-0A5BB23A7859}"/>
              </a:ext>
            </a:extLst>
          </p:cNvPr>
          <p:cNvSpPr txBox="1"/>
          <p:nvPr/>
        </p:nvSpPr>
        <p:spPr>
          <a:xfrm>
            <a:off x="2671084" y="9781"/>
            <a:ext cx="9314087" cy="830997"/>
          </a:xfrm>
          <a:prstGeom prst="rect">
            <a:avLst/>
          </a:prstGeom>
          <a:noFill/>
        </p:spPr>
        <p:txBody>
          <a:bodyPr wrap="square" rtlCol="0">
            <a:spAutoFit/>
          </a:bodyPr>
          <a:lstStyle/>
          <a:p>
            <a:pPr algn="just"/>
            <a:r>
              <a:rPr lang="en-GB" sz="4800" b="1" dirty="0">
                <a:cs typeface="Arial" panose="020B0604020202020204" pitchFamily="34" charset="0"/>
              </a:rPr>
              <a:t>The power of trust</a:t>
            </a:r>
          </a:p>
        </p:txBody>
      </p:sp>
      <p:pic>
        <p:nvPicPr>
          <p:cNvPr id="14" name="Picture 13">
            <a:extLst>
              <a:ext uri="{FF2B5EF4-FFF2-40B4-BE49-F238E27FC236}">
                <a16:creationId xmlns:a16="http://schemas.microsoft.com/office/drawing/2014/main" xmlns="" id="{AC82B15C-9518-4DF3-B7F1-432948ADC0C5}"/>
              </a:ext>
            </a:extLst>
          </p:cNvPr>
          <p:cNvPicPr>
            <a:picLocks noChangeAspect="1"/>
          </p:cNvPicPr>
          <p:nvPr/>
        </p:nvPicPr>
        <p:blipFill>
          <a:blip r:embed="rId2" cstate="print"/>
          <a:stretch>
            <a:fillRect/>
          </a:stretch>
        </p:blipFill>
        <p:spPr>
          <a:xfrm>
            <a:off x="71846" y="111008"/>
            <a:ext cx="2246811" cy="628544"/>
          </a:xfrm>
          <a:prstGeom prst="rect">
            <a:avLst/>
          </a:prstGeom>
        </p:spPr>
      </p:pic>
      <p:sp>
        <p:nvSpPr>
          <p:cNvPr id="13" name="CasellaDiTesto 12">
            <a:extLst>
              <a:ext uri="{FF2B5EF4-FFF2-40B4-BE49-F238E27FC236}">
                <a16:creationId xmlns:a16="http://schemas.microsoft.com/office/drawing/2014/main" xmlns="" id="{B9429F06-86DB-470A-ACC6-6C9E78C97A13}"/>
              </a:ext>
            </a:extLst>
          </p:cNvPr>
          <p:cNvSpPr txBox="1"/>
          <p:nvPr/>
        </p:nvSpPr>
        <p:spPr>
          <a:xfrm>
            <a:off x="387531" y="1460139"/>
            <a:ext cx="11416938" cy="4524315"/>
          </a:xfrm>
          <a:prstGeom prst="rect">
            <a:avLst/>
          </a:prstGeom>
          <a:noFill/>
        </p:spPr>
        <p:txBody>
          <a:bodyPr wrap="square" rtlCol="0">
            <a:spAutoFit/>
          </a:bodyPr>
          <a:lstStyle/>
          <a:p>
            <a:pPr algn="just"/>
            <a:r>
              <a:rPr lang="en-GB" sz="2400" dirty="0">
                <a:cs typeface="Arial" panose="020B0604020202020204" pitchFamily="34" charset="0"/>
              </a:rPr>
              <a:t>Trust  is  the  foundation  and  stimulus  for  every  activity  in  the</a:t>
            </a:r>
            <a:r>
              <a:rPr lang="pl-PL" sz="2400" dirty="0">
                <a:cs typeface="Arial" panose="020B0604020202020204" pitchFamily="34" charset="0"/>
              </a:rPr>
              <a:t> </a:t>
            </a:r>
            <a:r>
              <a:rPr lang="en-GB" sz="2400" dirty="0">
                <a:cs typeface="Arial" panose="020B0604020202020204" pitchFamily="34" charset="0"/>
              </a:rPr>
              <a:t>organization,  it  gives  a  sense  of  security  and  allows  you  to  quickly  react  to  changes in the environment.</a:t>
            </a:r>
            <a:endParaRPr lang="pl-PL" sz="2400" dirty="0">
              <a:cs typeface="Arial" panose="020B0604020202020204" pitchFamily="34" charset="0"/>
            </a:endParaRPr>
          </a:p>
          <a:p>
            <a:pPr algn="just"/>
            <a:endParaRPr lang="pl-PL" sz="2400" dirty="0">
              <a:cs typeface="Arial" panose="020B0604020202020204" pitchFamily="34" charset="0"/>
            </a:endParaRPr>
          </a:p>
          <a:p>
            <a:pPr algn="just"/>
            <a:r>
              <a:rPr lang="pl-PL" sz="2400" dirty="0">
                <a:cs typeface="Arial" panose="020B0604020202020204" pitchFamily="34" charset="0"/>
              </a:rPr>
              <a:t>There are eight Pillars of Trust (according to Business strategist David Horsager):</a:t>
            </a:r>
          </a:p>
          <a:p>
            <a:pPr marL="342900" indent="-342900" algn="just">
              <a:buFont typeface="Arial" panose="020B0604020202020204" pitchFamily="34" charset="0"/>
              <a:buChar char="•"/>
            </a:pPr>
            <a:r>
              <a:rPr lang="en-US" sz="2400" b="1" dirty="0">
                <a:cs typeface="Arial" panose="020B0604020202020204" pitchFamily="34" charset="0"/>
              </a:rPr>
              <a:t>Clarity</a:t>
            </a:r>
            <a:r>
              <a:rPr lang="en-US" sz="2400" dirty="0">
                <a:cs typeface="Arial" panose="020B0604020202020204" pitchFamily="34" charset="0"/>
              </a:rPr>
              <a:t> – People trust the clear and mistrust the ambiguous</a:t>
            </a:r>
            <a:endParaRPr lang="pl-PL" sz="2400" dirty="0">
              <a:cs typeface="Arial" panose="020B0604020202020204" pitchFamily="34" charset="0"/>
            </a:endParaRPr>
          </a:p>
          <a:p>
            <a:pPr marL="342900" indent="-342900" algn="just">
              <a:buFont typeface="Arial" panose="020B0604020202020204" pitchFamily="34" charset="0"/>
              <a:buChar char="•"/>
            </a:pPr>
            <a:r>
              <a:rPr lang="en-US" sz="2400" b="1" dirty="0">
                <a:cs typeface="Arial" panose="020B0604020202020204" pitchFamily="34" charset="0"/>
              </a:rPr>
              <a:t>Compassion</a:t>
            </a:r>
            <a:r>
              <a:rPr lang="en-US" sz="2400" dirty="0">
                <a:cs typeface="Arial" panose="020B0604020202020204" pitchFamily="34" charset="0"/>
              </a:rPr>
              <a:t> – People put faith in those who care beyond themselves</a:t>
            </a:r>
          </a:p>
          <a:p>
            <a:pPr marL="342900" indent="-342900" algn="just">
              <a:buFont typeface="Arial" panose="020B0604020202020204" pitchFamily="34" charset="0"/>
              <a:buChar char="•"/>
            </a:pPr>
            <a:r>
              <a:rPr lang="en-US" sz="2400" b="1" dirty="0">
                <a:cs typeface="Arial" panose="020B0604020202020204" pitchFamily="34" charset="0"/>
              </a:rPr>
              <a:t>Character</a:t>
            </a:r>
            <a:r>
              <a:rPr lang="en-US" sz="2400" dirty="0">
                <a:cs typeface="Arial" panose="020B0604020202020204" pitchFamily="34" charset="0"/>
              </a:rPr>
              <a:t> – People notice those who do what is right over what is easy</a:t>
            </a:r>
          </a:p>
          <a:p>
            <a:pPr marL="342900" indent="-342900" algn="just">
              <a:buFont typeface="Arial" panose="020B0604020202020204" pitchFamily="34" charset="0"/>
              <a:buChar char="•"/>
            </a:pPr>
            <a:r>
              <a:rPr lang="en-US" sz="2400" b="1" dirty="0">
                <a:cs typeface="Arial" panose="020B0604020202020204" pitchFamily="34" charset="0"/>
              </a:rPr>
              <a:t>Competency</a:t>
            </a:r>
            <a:r>
              <a:rPr lang="en-US" sz="2400" dirty="0">
                <a:cs typeface="Arial" panose="020B0604020202020204" pitchFamily="34" charset="0"/>
              </a:rPr>
              <a:t> – People have confidence in those who stay fresh, relevant, and capable</a:t>
            </a:r>
          </a:p>
          <a:p>
            <a:pPr marL="342900" indent="-342900" algn="just">
              <a:buFont typeface="Arial" panose="020B0604020202020204" pitchFamily="34" charset="0"/>
              <a:buChar char="•"/>
            </a:pPr>
            <a:r>
              <a:rPr lang="en-US" sz="2400" b="1" dirty="0">
                <a:cs typeface="Arial" panose="020B0604020202020204" pitchFamily="34" charset="0"/>
              </a:rPr>
              <a:t>Commitment</a:t>
            </a:r>
            <a:r>
              <a:rPr lang="en-US" sz="2400" dirty="0">
                <a:cs typeface="Arial" panose="020B0604020202020204" pitchFamily="34" charset="0"/>
              </a:rPr>
              <a:t> – People believe in those who stand through adversity</a:t>
            </a:r>
          </a:p>
          <a:p>
            <a:pPr marL="342900" indent="-342900" algn="just">
              <a:buFont typeface="Arial" panose="020B0604020202020204" pitchFamily="34" charset="0"/>
              <a:buChar char="•"/>
            </a:pPr>
            <a:r>
              <a:rPr lang="en-US" sz="2400" b="1" dirty="0">
                <a:cs typeface="Arial" panose="020B0604020202020204" pitchFamily="34" charset="0"/>
              </a:rPr>
              <a:t>Connection</a:t>
            </a:r>
            <a:r>
              <a:rPr lang="en-US" sz="2400" dirty="0">
                <a:cs typeface="Arial" panose="020B0604020202020204" pitchFamily="34" charset="0"/>
              </a:rPr>
              <a:t> – People want to follow, buy from, and be around friends</a:t>
            </a:r>
          </a:p>
          <a:p>
            <a:pPr marL="342900" indent="-342900" algn="just">
              <a:buFont typeface="Arial" panose="020B0604020202020204" pitchFamily="34" charset="0"/>
              <a:buChar char="•"/>
            </a:pPr>
            <a:r>
              <a:rPr lang="en-US" sz="2400" b="1" dirty="0">
                <a:cs typeface="Arial" panose="020B0604020202020204" pitchFamily="34" charset="0"/>
              </a:rPr>
              <a:t>Contribution</a:t>
            </a:r>
            <a:r>
              <a:rPr lang="en-US" sz="2400" dirty="0">
                <a:cs typeface="Arial" panose="020B0604020202020204" pitchFamily="34" charset="0"/>
              </a:rPr>
              <a:t> – People immediately respond to results</a:t>
            </a:r>
          </a:p>
          <a:p>
            <a:pPr marL="342900" indent="-342900" algn="just">
              <a:buFont typeface="Arial" panose="020B0604020202020204" pitchFamily="34" charset="0"/>
              <a:buChar char="•"/>
            </a:pPr>
            <a:r>
              <a:rPr lang="en-US" sz="2400" b="1" dirty="0">
                <a:cs typeface="Arial" panose="020B0604020202020204" pitchFamily="34" charset="0"/>
              </a:rPr>
              <a:t>Consistency</a:t>
            </a:r>
            <a:r>
              <a:rPr lang="en-US" sz="2400" dirty="0">
                <a:cs typeface="Arial" panose="020B0604020202020204" pitchFamily="34" charset="0"/>
              </a:rPr>
              <a:t> – People love to see the little things done consistently</a:t>
            </a:r>
          </a:p>
        </p:txBody>
      </p:sp>
      <p:sp>
        <p:nvSpPr>
          <p:cNvPr id="8" name="Rectangle 9">
            <a:extLst>
              <a:ext uri="{FF2B5EF4-FFF2-40B4-BE49-F238E27FC236}">
                <a16:creationId xmlns="" xmlns:a16="http://schemas.microsoft.com/office/drawing/2014/main" xmlns:lc="http://schemas.openxmlformats.org/drawingml/2006/lockedCanvas" id="{D3F154E4-91BF-454F-8191-5E87AB70BB61}"/>
              </a:ext>
            </a:extLst>
          </p:cNvPr>
          <p:cNvSpPr/>
          <p:nvPr/>
        </p:nvSpPr>
        <p:spPr>
          <a:xfrm>
            <a:off x="1806129" y="6119336"/>
            <a:ext cx="4577980" cy="738664"/>
          </a:xfrm>
          <a:prstGeom prst="rect">
            <a:avLst/>
          </a:prstGeom>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This project has been funded with support from the European Commission. This document and its contents reflect the views only of the authors, and the Commission cannot be held responsible for any use which may be made of the information contained therein</a:t>
            </a:r>
            <a:r>
              <a:rPr lang="en-US" sz="1050" dirty="0">
                <a:latin typeface="Calibri" panose="020F0502020204030204" pitchFamily="34" charset="0"/>
                <a:ea typeface="Calibri" panose="020F0502020204030204" pitchFamily="34" charset="0"/>
                <a:cs typeface="Times New Roman" panose="02020603050405020304" pitchFamily="18" charset="0"/>
              </a:rPr>
              <a:t>​</a:t>
            </a:r>
            <a:endParaRPr lang="en-US" sz="105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9" name="Picture 14">
            <a:extLst>
              <a:ext uri="{FF2B5EF4-FFF2-40B4-BE49-F238E27FC236}">
                <a16:creationId xmlns="" xmlns:a16="http://schemas.microsoft.com/office/drawing/2014/main" xmlns:lc="http://schemas.openxmlformats.org/drawingml/2006/lockedCanvas" id="{EDA58C0D-332B-4CA6-B51B-6306B590E425}"/>
              </a:ext>
            </a:extLst>
          </p:cNvPr>
          <p:cNvPicPr>
            <a:picLocks noChangeAspect="1"/>
          </p:cNvPicPr>
          <p:nvPr/>
        </p:nvPicPr>
        <p:blipFill>
          <a:blip r:embed="rId3" cstate="print"/>
          <a:stretch>
            <a:fillRect/>
          </a:stretch>
        </p:blipFill>
        <p:spPr>
          <a:xfrm>
            <a:off x="71846" y="6301315"/>
            <a:ext cx="1755570" cy="398758"/>
          </a:xfrm>
          <a:prstGeom prst="rect">
            <a:avLst/>
          </a:prstGeom>
        </p:spPr>
      </p:pic>
      <p:sp>
        <p:nvSpPr>
          <p:cNvPr id="16" name="CasellaDiTesto 17"/>
          <p:cNvSpPr txBox="1"/>
          <p:nvPr/>
        </p:nvSpPr>
        <p:spPr>
          <a:xfrm>
            <a:off x="7326893" y="6148223"/>
            <a:ext cx="4975588" cy="738664"/>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050" dirty="0">
                <a:latin typeface="Calibri" panose="020F0502020204030204" pitchFamily="34" charset="0"/>
                <a:cs typeface="Calibri" panose="020F0502020204030204" pitchFamily="34" charset="0"/>
              </a:rPr>
              <a:t>Legal description – Creative Commons licensing: The materials published on the </a:t>
            </a:r>
            <a:r>
              <a:rPr lang="en-US" sz="1050" dirty="0" err="1">
                <a:latin typeface="Calibri" panose="020F0502020204030204" pitchFamily="34" charset="0"/>
                <a:cs typeface="Calibri" panose="020F0502020204030204" pitchFamily="34" charset="0"/>
              </a:rPr>
              <a:t>EntreComp</a:t>
            </a:r>
            <a:r>
              <a:rPr lang="en-US" sz="1050" dirty="0">
                <a:latin typeface="Calibri" panose="020F0502020204030204" pitchFamily="34" charset="0"/>
                <a:cs typeface="Calibri" panose="020F0502020204030204" pitchFamily="34" charset="0"/>
              </a:rPr>
              <a:t> project website are classified as Open Educational Resources' (OER) and can be freely (without permission of their creators): downloaded, used, reused, copied, adapted, and shared by users, with information about the source of their origin</a:t>
            </a:r>
            <a:r>
              <a:rPr lang="en-US" sz="1050" dirty="0" smtClean="0">
                <a:latin typeface="Calibri" panose="020F0502020204030204" pitchFamily="34" charset="0"/>
                <a:cs typeface="Calibri" panose="020F0502020204030204" pitchFamily="34" charset="0"/>
              </a:rPr>
              <a:t>.</a:t>
            </a:r>
            <a:endParaRPr lang="en-US" sz="1050" dirty="0">
              <a:latin typeface="Calibri" panose="020F0502020204030204" pitchFamily="34" charset="0"/>
              <a:cs typeface="Calibri" panose="020F0502020204030204" pitchFamily="34" charset="0"/>
            </a:endParaRPr>
          </a:p>
        </p:txBody>
      </p:sp>
      <p:pic>
        <p:nvPicPr>
          <p:cNvPr id="17" name="Immagin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V="1">
            <a:off x="6384109" y="6314377"/>
            <a:ext cx="976864" cy="348582"/>
          </a:xfrm>
          <a:prstGeom prst="rect">
            <a:avLst/>
          </a:prstGeom>
        </p:spPr>
      </p:pic>
    </p:spTree>
    <p:extLst>
      <p:ext uri="{BB962C8B-B14F-4D97-AF65-F5344CB8AC3E}">
        <p14:creationId xmlns:p14="http://schemas.microsoft.com/office/powerpoint/2010/main" val="54883100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a16="http://schemas.microsoft.com/office/drawing/2014/main" xmlns=""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a16="http://schemas.microsoft.com/office/drawing/2014/main" xmlns="" id="{36560260-39B2-4C92-B815-0A5BB23A7859}"/>
              </a:ext>
            </a:extLst>
          </p:cNvPr>
          <p:cNvSpPr txBox="1"/>
          <p:nvPr/>
        </p:nvSpPr>
        <p:spPr>
          <a:xfrm>
            <a:off x="2671084" y="9781"/>
            <a:ext cx="9314087" cy="830997"/>
          </a:xfrm>
          <a:prstGeom prst="rect">
            <a:avLst/>
          </a:prstGeom>
          <a:noFill/>
        </p:spPr>
        <p:txBody>
          <a:bodyPr wrap="square" rtlCol="0">
            <a:spAutoFit/>
          </a:bodyPr>
          <a:lstStyle/>
          <a:p>
            <a:pPr algn="just"/>
            <a:r>
              <a:rPr lang="en-US" sz="4800" b="1" dirty="0"/>
              <a:t>How uncertainty works…</a:t>
            </a:r>
            <a:endParaRPr lang="en-GB" sz="4800" b="1" dirty="0">
              <a:cs typeface="Arial" panose="020B0604020202020204" pitchFamily="34" charset="0"/>
            </a:endParaRPr>
          </a:p>
        </p:txBody>
      </p:sp>
      <p:pic>
        <p:nvPicPr>
          <p:cNvPr id="14" name="Picture 13">
            <a:extLst>
              <a:ext uri="{FF2B5EF4-FFF2-40B4-BE49-F238E27FC236}">
                <a16:creationId xmlns:a16="http://schemas.microsoft.com/office/drawing/2014/main" xmlns="" id="{AC82B15C-9518-4DF3-B7F1-432948ADC0C5}"/>
              </a:ext>
            </a:extLst>
          </p:cNvPr>
          <p:cNvPicPr>
            <a:picLocks noChangeAspect="1"/>
          </p:cNvPicPr>
          <p:nvPr/>
        </p:nvPicPr>
        <p:blipFill>
          <a:blip r:embed="rId2" cstate="print"/>
          <a:stretch>
            <a:fillRect/>
          </a:stretch>
        </p:blipFill>
        <p:spPr>
          <a:xfrm>
            <a:off x="71846" y="111008"/>
            <a:ext cx="2246811" cy="628544"/>
          </a:xfrm>
          <a:prstGeom prst="rect">
            <a:avLst/>
          </a:prstGeom>
        </p:spPr>
      </p:pic>
      <p:sp>
        <p:nvSpPr>
          <p:cNvPr id="13" name="CasellaDiTesto 12">
            <a:extLst>
              <a:ext uri="{FF2B5EF4-FFF2-40B4-BE49-F238E27FC236}">
                <a16:creationId xmlns:a16="http://schemas.microsoft.com/office/drawing/2014/main" xmlns="" id="{B9429F06-86DB-470A-ACC6-6C9E78C97A13}"/>
              </a:ext>
            </a:extLst>
          </p:cNvPr>
          <p:cNvSpPr txBox="1"/>
          <p:nvPr/>
        </p:nvSpPr>
        <p:spPr>
          <a:xfrm>
            <a:off x="387531" y="1460139"/>
            <a:ext cx="11416938" cy="1292662"/>
          </a:xfrm>
          <a:prstGeom prst="rect">
            <a:avLst/>
          </a:prstGeom>
          <a:noFill/>
        </p:spPr>
        <p:txBody>
          <a:bodyPr wrap="square" rtlCol="0">
            <a:spAutoFit/>
          </a:bodyPr>
          <a:lstStyle/>
          <a:p>
            <a:pPr algn="just"/>
            <a:r>
              <a:rPr lang="en-US" sz="2600" dirty="0"/>
              <a:t>At </a:t>
            </a:r>
            <a:r>
              <a:rPr lang="en-US" sz="2600" dirty="0" err="1"/>
              <a:t>TEDxCanberra</a:t>
            </a:r>
            <a:r>
              <a:rPr lang="en-US" sz="2600" dirty="0"/>
              <a:t> 2012, Nobel Prize for Physics recipient, Professor Brian Schmidt, provides a live, engaging and practical demonstration of just how uncertainty works in the real world (click the image for the video)</a:t>
            </a:r>
            <a:endParaRPr lang="en-GB" sz="2600" dirty="0">
              <a:latin typeface="Arial" panose="020B0604020202020204" pitchFamily="34" charset="0"/>
              <a:cs typeface="Arial" panose="020B0604020202020204" pitchFamily="34" charset="0"/>
            </a:endParaRPr>
          </a:p>
        </p:txBody>
      </p:sp>
      <p:pic>
        <p:nvPicPr>
          <p:cNvPr id="8" name="Picture 2" descr="C:\Users\Dell\Documents\ERASMUS_KA2\KONSPEKTY SZKOLEŃ\grafiki\zrozumieć niepwność .png">
            <a:hlinkClick r:id="rId3"/>
            <a:extLst>
              <a:ext uri="{FF2B5EF4-FFF2-40B4-BE49-F238E27FC236}">
                <a16:creationId xmlns:a16="http://schemas.microsoft.com/office/drawing/2014/main" xmlns="" id="{E1F1EE08-8B9E-4AB7-97AD-F8FE8A348B85}"/>
              </a:ext>
            </a:extLst>
          </p:cNvPr>
          <p:cNvPicPr>
            <a:picLocks noChangeAspect="1" noChangeArrowheads="1"/>
          </p:cNvPicPr>
          <p:nvPr/>
        </p:nvPicPr>
        <p:blipFill>
          <a:blip r:embed="rId4" cstate="print"/>
          <a:srcRect/>
          <a:stretch>
            <a:fillRect/>
          </a:stretch>
        </p:blipFill>
        <p:spPr bwMode="auto">
          <a:xfrm>
            <a:off x="3013650" y="2752801"/>
            <a:ext cx="6164700" cy="3409260"/>
          </a:xfrm>
          <a:prstGeom prst="rect">
            <a:avLst/>
          </a:prstGeom>
          <a:noFill/>
        </p:spPr>
      </p:pic>
      <p:sp>
        <p:nvSpPr>
          <p:cNvPr id="9" name="Rectangle 9">
            <a:extLst>
              <a:ext uri="{FF2B5EF4-FFF2-40B4-BE49-F238E27FC236}">
                <a16:creationId xmlns="" xmlns:a16="http://schemas.microsoft.com/office/drawing/2014/main" xmlns:lc="http://schemas.openxmlformats.org/drawingml/2006/lockedCanvas" id="{D3F154E4-91BF-454F-8191-5E87AB70BB61}"/>
              </a:ext>
            </a:extLst>
          </p:cNvPr>
          <p:cNvSpPr/>
          <p:nvPr/>
        </p:nvSpPr>
        <p:spPr>
          <a:xfrm>
            <a:off x="1806129" y="6119336"/>
            <a:ext cx="4577980" cy="738664"/>
          </a:xfrm>
          <a:prstGeom prst="rect">
            <a:avLst/>
          </a:prstGeom>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This project has been funded with support from the European Commission. This document and its contents reflect the views only of the authors, and the Commission cannot be held responsible for any use which may be made of the information contained therein</a:t>
            </a:r>
            <a:r>
              <a:rPr lang="en-US" sz="1050" dirty="0">
                <a:latin typeface="Calibri" panose="020F0502020204030204" pitchFamily="34" charset="0"/>
                <a:ea typeface="Calibri" panose="020F0502020204030204" pitchFamily="34" charset="0"/>
                <a:cs typeface="Times New Roman" panose="02020603050405020304" pitchFamily="18" charset="0"/>
              </a:rPr>
              <a:t>​</a:t>
            </a:r>
            <a:endParaRPr lang="en-US" sz="105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6" name="Picture 14">
            <a:extLst>
              <a:ext uri="{FF2B5EF4-FFF2-40B4-BE49-F238E27FC236}">
                <a16:creationId xmlns="" xmlns:a16="http://schemas.microsoft.com/office/drawing/2014/main" xmlns:lc="http://schemas.openxmlformats.org/drawingml/2006/lockedCanvas" id="{EDA58C0D-332B-4CA6-B51B-6306B590E425}"/>
              </a:ext>
            </a:extLst>
          </p:cNvPr>
          <p:cNvPicPr>
            <a:picLocks noChangeAspect="1"/>
          </p:cNvPicPr>
          <p:nvPr/>
        </p:nvPicPr>
        <p:blipFill>
          <a:blip r:embed="rId5" cstate="print"/>
          <a:stretch>
            <a:fillRect/>
          </a:stretch>
        </p:blipFill>
        <p:spPr>
          <a:xfrm>
            <a:off x="71846" y="6301315"/>
            <a:ext cx="1755570" cy="398758"/>
          </a:xfrm>
          <a:prstGeom prst="rect">
            <a:avLst/>
          </a:prstGeom>
        </p:spPr>
      </p:pic>
      <p:sp>
        <p:nvSpPr>
          <p:cNvPr id="17" name="CasellaDiTesto 17"/>
          <p:cNvSpPr txBox="1"/>
          <p:nvPr/>
        </p:nvSpPr>
        <p:spPr>
          <a:xfrm>
            <a:off x="7326893" y="6148223"/>
            <a:ext cx="4975588" cy="738664"/>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050" dirty="0">
                <a:latin typeface="Calibri" panose="020F0502020204030204" pitchFamily="34" charset="0"/>
                <a:cs typeface="Calibri" panose="020F0502020204030204" pitchFamily="34" charset="0"/>
              </a:rPr>
              <a:t>Legal description – Creative Commons licensing: The materials published on the </a:t>
            </a:r>
            <a:r>
              <a:rPr lang="en-US" sz="1050" dirty="0" err="1">
                <a:latin typeface="Calibri" panose="020F0502020204030204" pitchFamily="34" charset="0"/>
                <a:cs typeface="Calibri" panose="020F0502020204030204" pitchFamily="34" charset="0"/>
              </a:rPr>
              <a:t>EntreComp</a:t>
            </a:r>
            <a:r>
              <a:rPr lang="en-US" sz="1050" dirty="0">
                <a:latin typeface="Calibri" panose="020F0502020204030204" pitchFamily="34" charset="0"/>
                <a:cs typeface="Calibri" panose="020F0502020204030204" pitchFamily="34" charset="0"/>
              </a:rPr>
              <a:t> project website are classified as Open Educational Resources' (OER) and can be freely (without permission of their creators): downloaded, used, reused, copied, adapted, and shared by users, with information about the source of their origin</a:t>
            </a:r>
            <a:r>
              <a:rPr lang="en-US" sz="1050" dirty="0" smtClean="0">
                <a:latin typeface="Calibri" panose="020F0502020204030204" pitchFamily="34" charset="0"/>
                <a:cs typeface="Calibri" panose="020F0502020204030204" pitchFamily="34" charset="0"/>
              </a:rPr>
              <a:t>.</a:t>
            </a:r>
            <a:endParaRPr lang="en-US" sz="1050" dirty="0">
              <a:latin typeface="Calibri" panose="020F0502020204030204" pitchFamily="34" charset="0"/>
              <a:cs typeface="Calibri" panose="020F0502020204030204" pitchFamily="34" charset="0"/>
            </a:endParaRPr>
          </a:p>
        </p:txBody>
      </p:sp>
      <p:pic>
        <p:nvPicPr>
          <p:cNvPr id="18" name="Immagine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V="1">
            <a:off x="6384109" y="6314377"/>
            <a:ext cx="976864" cy="348582"/>
          </a:xfrm>
          <a:prstGeom prst="rect">
            <a:avLst/>
          </a:prstGeom>
        </p:spPr>
      </p:pic>
    </p:spTree>
    <p:extLst>
      <p:ext uri="{BB962C8B-B14F-4D97-AF65-F5344CB8AC3E}">
        <p14:creationId xmlns:p14="http://schemas.microsoft.com/office/powerpoint/2010/main" val="41113548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78CF944C-90D7-4E05-A45D-9A021A21BA9B}"/>
              </a:ext>
            </a:extLst>
          </p:cNvPr>
          <p:cNvPicPr>
            <a:picLocks noChangeAspect="1"/>
          </p:cNvPicPr>
          <p:nvPr/>
        </p:nvPicPr>
        <p:blipFill>
          <a:blip r:embed="rId2" cstate="print"/>
          <a:stretch>
            <a:fillRect/>
          </a:stretch>
        </p:blipFill>
        <p:spPr>
          <a:xfrm>
            <a:off x="4322200" y="39200"/>
            <a:ext cx="3547601" cy="3255635"/>
          </a:xfrm>
          <a:prstGeom prst="rect">
            <a:avLst/>
          </a:prstGeom>
        </p:spPr>
      </p:pic>
      <p:pic>
        <p:nvPicPr>
          <p:cNvPr id="6" name="Picture 5">
            <a:extLst>
              <a:ext uri="{FF2B5EF4-FFF2-40B4-BE49-F238E27FC236}">
                <a16:creationId xmlns:a16="http://schemas.microsoft.com/office/drawing/2014/main" xmlns="" id="{EEB9CAE6-1F3B-4B21-914E-48C152BC7073}"/>
              </a:ext>
            </a:extLst>
          </p:cNvPr>
          <p:cNvPicPr>
            <a:picLocks noChangeAspect="1"/>
          </p:cNvPicPr>
          <p:nvPr/>
        </p:nvPicPr>
        <p:blipFill>
          <a:blip r:embed="rId3" cstate="print"/>
          <a:stretch>
            <a:fillRect/>
          </a:stretch>
        </p:blipFill>
        <p:spPr>
          <a:xfrm>
            <a:off x="202473" y="39200"/>
            <a:ext cx="2886891" cy="807606"/>
          </a:xfrm>
          <a:prstGeom prst="rect">
            <a:avLst/>
          </a:prstGeom>
        </p:spPr>
      </p:pic>
      <p:sp>
        <p:nvSpPr>
          <p:cNvPr id="8" name="CasellaDiTesto 11">
            <a:extLst>
              <a:ext uri="{FF2B5EF4-FFF2-40B4-BE49-F238E27FC236}">
                <a16:creationId xmlns:a16="http://schemas.microsoft.com/office/drawing/2014/main" xmlns="" id="{A40DE74E-6CAB-4B5B-BA23-508F110CA1BB}"/>
              </a:ext>
            </a:extLst>
          </p:cNvPr>
          <p:cNvSpPr txBox="1"/>
          <p:nvPr/>
        </p:nvSpPr>
        <p:spPr>
          <a:xfrm>
            <a:off x="264524" y="3227885"/>
            <a:ext cx="11662953" cy="1754326"/>
          </a:xfrm>
          <a:prstGeom prst="rect">
            <a:avLst/>
          </a:prstGeom>
          <a:noFill/>
        </p:spPr>
        <p:txBody>
          <a:bodyPr wrap="square" rtlCol="0">
            <a:spAutoFit/>
          </a:bodyPr>
          <a:lstStyle/>
          <a:p>
            <a:pPr algn="ctr"/>
            <a:r>
              <a:rPr lang="en-GB" sz="4400" b="1" dirty="0"/>
              <a:t>3.3 Coping with uncertainty, ambiguity and risk </a:t>
            </a:r>
          </a:p>
          <a:p>
            <a:pPr algn="ctr"/>
            <a:endParaRPr lang="en-GB" sz="1600" b="1" dirty="0"/>
          </a:p>
          <a:p>
            <a:pPr algn="ctr"/>
            <a:r>
              <a:rPr lang="en-GB" sz="4400" b="1" dirty="0"/>
              <a:t>3.3.C Risk in Business</a:t>
            </a:r>
          </a:p>
        </p:txBody>
      </p:sp>
      <p:sp>
        <p:nvSpPr>
          <p:cNvPr id="9" name="Rectangle 9">
            <a:extLst>
              <a:ext uri="{FF2B5EF4-FFF2-40B4-BE49-F238E27FC236}">
                <a16:creationId xmlns="" xmlns:a16="http://schemas.microsoft.com/office/drawing/2014/main" xmlns:lc="http://schemas.openxmlformats.org/drawingml/2006/lockedCanvas" id="{D3F154E4-91BF-454F-8191-5E87AB70BB61}"/>
              </a:ext>
            </a:extLst>
          </p:cNvPr>
          <p:cNvSpPr/>
          <p:nvPr/>
        </p:nvSpPr>
        <p:spPr>
          <a:xfrm>
            <a:off x="1806129" y="6119336"/>
            <a:ext cx="4577980" cy="738664"/>
          </a:xfrm>
          <a:prstGeom prst="rect">
            <a:avLst/>
          </a:prstGeom>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This project has been funded with support from the European Commission. This document and its contents reflect the views only of the authors, and the Commission cannot be held responsible for any use which may be made of the information contained therein</a:t>
            </a:r>
            <a:r>
              <a:rPr lang="en-US" sz="1050" dirty="0">
                <a:latin typeface="Calibri" panose="020F0502020204030204" pitchFamily="34" charset="0"/>
                <a:ea typeface="Calibri" panose="020F0502020204030204" pitchFamily="34" charset="0"/>
                <a:cs typeface="Times New Roman" panose="02020603050405020304" pitchFamily="18" charset="0"/>
              </a:rPr>
              <a:t>​</a:t>
            </a:r>
            <a:endParaRPr lang="en-US" sz="105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1" name="Picture 14">
            <a:extLst>
              <a:ext uri="{FF2B5EF4-FFF2-40B4-BE49-F238E27FC236}">
                <a16:creationId xmlns="" xmlns:a16="http://schemas.microsoft.com/office/drawing/2014/main" xmlns:lc="http://schemas.openxmlformats.org/drawingml/2006/lockedCanvas" id="{EDA58C0D-332B-4CA6-B51B-6306B590E425}"/>
              </a:ext>
            </a:extLst>
          </p:cNvPr>
          <p:cNvPicPr>
            <a:picLocks noChangeAspect="1"/>
          </p:cNvPicPr>
          <p:nvPr/>
        </p:nvPicPr>
        <p:blipFill>
          <a:blip r:embed="rId4" cstate="print"/>
          <a:stretch>
            <a:fillRect/>
          </a:stretch>
        </p:blipFill>
        <p:spPr>
          <a:xfrm>
            <a:off x="71846" y="6301315"/>
            <a:ext cx="1755570" cy="398758"/>
          </a:xfrm>
          <a:prstGeom prst="rect">
            <a:avLst/>
          </a:prstGeom>
        </p:spPr>
      </p:pic>
      <p:sp>
        <p:nvSpPr>
          <p:cNvPr id="12" name="CasellaDiTesto 17"/>
          <p:cNvSpPr txBox="1"/>
          <p:nvPr/>
        </p:nvSpPr>
        <p:spPr>
          <a:xfrm>
            <a:off x="7326893" y="6148223"/>
            <a:ext cx="4975588" cy="738664"/>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050" dirty="0">
                <a:latin typeface="Calibri" panose="020F0502020204030204" pitchFamily="34" charset="0"/>
                <a:cs typeface="Calibri" panose="020F0502020204030204" pitchFamily="34" charset="0"/>
              </a:rPr>
              <a:t>Legal description – Creative Commons licensing: The materials published on the </a:t>
            </a:r>
            <a:r>
              <a:rPr lang="en-US" sz="1050" dirty="0" err="1">
                <a:latin typeface="Calibri" panose="020F0502020204030204" pitchFamily="34" charset="0"/>
                <a:cs typeface="Calibri" panose="020F0502020204030204" pitchFamily="34" charset="0"/>
              </a:rPr>
              <a:t>EntreComp</a:t>
            </a:r>
            <a:r>
              <a:rPr lang="en-US" sz="1050" dirty="0">
                <a:latin typeface="Calibri" panose="020F0502020204030204" pitchFamily="34" charset="0"/>
                <a:cs typeface="Calibri" panose="020F0502020204030204" pitchFamily="34" charset="0"/>
              </a:rPr>
              <a:t> project website are classified as Open Educational Resources' (OER) and can be freely (without permission of their creators): downloaded, used, reused, copied, adapted, and shared by users, with information about the source of their origin</a:t>
            </a:r>
            <a:r>
              <a:rPr lang="en-US" sz="1050" dirty="0" smtClean="0">
                <a:latin typeface="Calibri" panose="020F0502020204030204" pitchFamily="34" charset="0"/>
                <a:cs typeface="Calibri" panose="020F0502020204030204" pitchFamily="34" charset="0"/>
              </a:rPr>
              <a:t>.</a:t>
            </a:r>
            <a:endParaRPr lang="en-US" sz="1050" dirty="0">
              <a:latin typeface="Calibri" panose="020F0502020204030204" pitchFamily="34" charset="0"/>
              <a:cs typeface="Calibri" panose="020F0502020204030204" pitchFamily="34" charset="0"/>
            </a:endParaRPr>
          </a:p>
        </p:txBody>
      </p:sp>
      <p:pic>
        <p:nvPicPr>
          <p:cNvPr id="13" name="Immagin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V="1">
            <a:off x="6384109" y="6314377"/>
            <a:ext cx="976864" cy="348582"/>
          </a:xfrm>
          <a:prstGeom prst="rect">
            <a:avLst/>
          </a:prstGeom>
        </p:spPr>
      </p:pic>
    </p:spTree>
    <p:extLst>
      <p:ext uri="{BB962C8B-B14F-4D97-AF65-F5344CB8AC3E}">
        <p14:creationId xmlns:p14="http://schemas.microsoft.com/office/powerpoint/2010/main" val="265555165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a16="http://schemas.microsoft.com/office/drawing/2014/main" xmlns=""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a16="http://schemas.microsoft.com/office/drawing/2014/main" xmlns="" id="{36560260-39B2-4C92-B815-0A5BB23A7859}"/>
              </a:ext>
            </a:extLst>
          </p:cNvPr>
          <p:cNvSpPr txBox="1"/>
          <p:nvPr/>
        </p:nvSpPr>
        <p:spPr>
          <a:xfrm>
            <a:off x="2671084" y="9781"/>
            <a:ext cx="9314087" cy="830997"/>
          </a:xfrm>
          <a:prstGeom prst="rect">
            <a:avLst/>
          </a:prstGeom>
          <a:noFill/>
        </p:spPr>
        <p:txBody>
          <a:bodyPr wrap="square" rtlCol="0">
            <a:spAutoFit/>
          </a:bodyPr>
          <a:lstStyle/>
          <a:p>
            <a:pPr algn="just"/>
            <a:r>
              <a:rPr lang="en-GB" sz="4800" b="1" dirty="0">
                <a:cs typeface="Arial" panose="020B0604020202020204" pitchFamily="34" charset="0"/>
              </a:rPr>
              <a:t>Internal VS External risk </a:t>
            </a:r>
          </a:p>
        </p:txBody>
      </p:sp>
      <p:pic>
        <p:nvPicPr>
          <p:cNvPr id="14" name="Picture 13">
            <a:extLst>
              <a:ext uri="{FF2B5EF4-FFF2-40B4-BE49-F238E27FC236}">
                <a16:creationId xmlns:a16="http://schemas.microsoft.com/office/drawing/2014/main" xmlns="" id="{AC82B15C-9518-4DF3-B7F1-432948ADC0C5}"/>
              </a:ext>
            </a:extLst>
          </p:cNvPr>
          <p:cNvPicPr>
            <a:picLocks noChangeAspect="1"/>
          </p:cNvPicPr>
          <p:nvPr/>
        </p:nvPicPr>
        <p:blipFill>
          <a:blip r:embed="rId2" cstate="print"/>
          <a:stretch>
            <a:fillRect/>
          </a:stretch>
        </p:blipFill>
        <p:spPr>
          <a:xfrm>
            <a:off x="71846" y="111008"/>
            <a:ext cx="2246811" cy="628544"/>
          </a:xfrm>
          <a:prstGeom prst="rect">
            <a:avLst/>
          </a:prstGeom>
        </p:spPr>
      </p:pic>
      <p:sp>
        <p:nvSpPr>
          <p:cNvPr id="13" name="CasellaDiTesto 12">
            <a:extLst>
              <a:ext uri="{FF2B5EF4-FFF2-40B4-BE49-F238E27FC236}">
                <a16:creationId xmlns:a16="http://schemas.microsoft.com/office/drawing/2014/main" xmlns="" id="{B9429F06-86DB-470A-ACC6-6C9E78C97A13}"/>
              </a:ext>
            </a:extLst>
          </p:cNvPr>
          <p:cNvSpPr txBox="1"/>
          <p:nvPr/>
        </p:nvSpPr>
        <p:spPr>
          <a:xfrm>
            <a:off x="387531" y="1460139"/>
            <a:ext cx="11416938" cy="4524315"/>
          </a:xfrm>
          <a:prstGeom prst="rect">
            <a:avLst/>
          </a:prstGeom>
          <a:noFill/>
        </p:spPr>
        <p:txBody>
          <a:bodyPr wrap="square" rtlCol="0">
            <a:spAutoFit/>
          </a:bodyPr>
          <a:lstStyle/>
          <a:p>
            <a:pPr algn="just"/>
            <a:r>
              <a:rPr lang="pl-PL" sz="3200" dirty="0">
                <a:cs typeface="Arial" panose="020B0604020202020204" pitchFamily="34" charset="0"/>
              </a:rPr>
              <a:t>B</a:t>
            </a:r>
            <a:r>
              <a:rPr lang="en-GB" sz="3200" dirty="0" err="1">
                <a:cs typeface="Arial" panose="020B0604020202020204" pitchFamily="34" charset="0"/>
              </a:rPr>
              <a:t>usiness</a:t>
            </a:r>
            <a:r>
              <a:rPr lang="en-US" sz="3200" dirty="0">
                <a:cs typeface="Arial" panose="020B0604020202020204" pitchFamily="34" charset="0"/>
              </a:rPr>
              <a:t> risks refers to the possibility of a commercial business making inadequate profits (or even losses) due to uncertainties</a:t>
            </a:r>
            <a:r>
              <a:rPr lang="pl-PL" sz="3200" dirty="0">
                <a:cs typeface="Arial" panose="020B0604020202020204" pitchFamily="34" charset="0"/>
              </a:rPr>
              <a:t>.</a:t>
            </a:r>
            <a:endParaRPr lang="it-IT" sz="3200" dirty="0">
              <a:cs typeface="Arial" panose="020B0604020202020204" pitchFamily="34" charset="0"/>
            </a:endParaRPr>
          </a:p>
          <a:p>
            <a:pPr algn="just"/>
            <a:endParaRPr lang="en-GB" sz="3200" dirty="0">
              <a:cs typeface="Arial" panose="020B0604020202020204" pitchFamily="34" charset="0"/>
            </a:endParaRPr>
          </a:p>
          <a:p>
            <a:pPr algn="just"/>
            <a:r>
              <a:rPr lang="en-US" sz="3200" dirty="0">
                <a:cs typeface="Arial" panose="020B0604020202020204" pitchFamily="34" charset="0"/>
              </a:rPr>
              <a:t>Business risks can arise due to the influence by two major risks: </a:t>
            </a:r>
            <a:r>
              <a:rPr lang="en-US" sz="3200" u="sng" dirty="0">
                <a:cs typeface="Arial" panose="020B0604020202020204" pitchFamily="34" charset="0"/>
              </a:rPr>
              <a:t>internal risks</a:t>
            </a:r>
            <a:r>
              <a:rPr lang="en-US" sz="3200" dirty="0">
                <a:cs typeface="Arial" panose="020B0604020202020204" pitchFamily="34" charset="0"/>
              </a:rPr>
              <a:t> (risks arising from the events taking place within the organization) and </a:t>
            </a:r>
            <a:r>
              <a:rPr lang="en-US" sz="3200" u="sng" dirty="0">
                <a:cs typeface="Arial" panose="020B0604020202020204" pitchFamily="34" charset="0"/>
              </a:rPr>
              <a:t>external risks</a:t>
            </a:r>
            <a:r>
              <a:rPr lang="en-US" sz="3200" dirty="0">
                <a:cs typeface="Arial" panose="020B0604020202020204" pitchFamily="34" charset="0"/>
              </a:rPr>
              <a:t> (risks arising from the events taking place outside the organization)</a:t>
            </a:r>
            <a:r>
              <a:rPr lang="pl-PL" sz="3200" dirty="0">
                <a:cs typeface="Arial" panose="020B0604020202020204" pitchFamily="34" charset="0"/>
              </a:rPr>
              <a:t>.</a:t>
            </a:r>
            <a:endParaRPr lang="pl-PL" sz="3200" dirty="0">
              <a:cs typeface="Arial" panose="020B0604020202020204" pitchFamily="34" charset="0"/>
              <a:sym typeface="Wingdings" panose="05000000000000000000" pitchFamily="2" charset="2"/>
            </a:endParaRPr>
          </a:p>
          <a:p>
            <a:pPr algn="just"/>
            <a:endParaRPr lang="en-US" sz="3200" dirty="0">
              <a:cs typeface="Arial" panose="020B0604020202020204" pitchFamily="34" charset="0"/>
            </a:endParaRPr>
          </a:p>
        </p:txBody>
      </p:sp>
      <p:sp>
        <p:nvSpPr>
          <p:cNvPr id="8" name="Rectangle 9">
            <a:extLst>
              <a:ext uri="{FF2B5EF4-FFF2-40B4-BE49-F238E27FC236}">
                <a16:creationId xmlns="" xmlns:a16="http://schemas.microsoft.com/office/drawing/2014/main" xmlns:lc="http://schemas.openxmlformats.org/drawingml/2006/lockedCanvas" id="{D3F154E4-91BF-454F-8191-5E87AB70BB61}"/>
              </a:ext>
            </a:extLst>
          </p:cNvPr>
          <p:cNvSpPr/>
          <p:nvPr/>
        </p:nvSpPr>
        <p:spPr>
          <a:xfrm>
            <a:off x="1806129" y="6119336"/>
            <a:ext cx="4577980" cy="738664"/>
          </a:xfrm>
          <a:prstGeom prst="rect">
            <a:avLst/>
          </a:prstGeom>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This project has been funded with support from the European Commission. This document and its contents reflect the views only of the authors, and the Commission cannot be held responsible for any use which may be made of the information contained therein</a:t>
            </a:r>
            <a:r>
              <a:rPr lang="en-US" sz="1050" dirty="0">
                <a:latin typeface="Calibri" panose="020F0502020204030204" pitchFamily="34" charset="0"/>
                <a:ea typeface="Calibri" panose="020F0502020204030204" pitchFamily="34" charset="0"/>
                <a:cs typeface="Times New Roman" panose="02020603050405020304" pitchFamily="18" charset="0"/>
              </a:rPr>
              <a:t>​</a:t>
            </a:r>
            <a:endParaRPr lang="en-US" sz="105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9" name="Picture 14">
            <a:extLst>
              <a:ext uri="{FF2B5EF4-FFF2-40B4-BE49-F238E27FC236}">
                <a16:creationId xmlns="" xmlns:a16="http://schemas.microsoft.com/office/drawing/2014/main" xmlns:lc="http://schemas.openxmlformats.org/drawingml/2006/lockedCanvas" id="{EDA58C0D-332B-4CA6-B51B-6306B590E425}"/>
              </a:ext>
            </a:extLst>
          </p:cNvPr>
          <p:cNvPicPr>
            <a:picLocks noChangeAspect="1"/>
          </p:cNvPicPr>
          <p:nvPr/>
        </p:nvPicPr>
        <p:blipFill>
          <a:blip r:embed="rId3" cstate="print"/>
          <a:stretch>
            <a:fillRect/>
          </a:stretch>
        </p:blipFill>
        <p:spPr>
          <a:xfrm>
            <a:off x="71846" y="6301315"/>
            <a:ext cx="1755570" cy="398758"/>
          </a:xfrm>
          <a:prstGeom prst="rect">
            <a:avLst/>
          </a:prstGeom>
        </p:spPr>
      </p:pic>
      <p:sp>
        <p:nvSpPr>
          <p:cNvPr id="16" name="CasellaDiTesto 17"/>
          <p:cNvSpPr txBox="1"/>
          <p:nvPr/>
        </p:nvSpPr>
        <p:spPr>
          <a:xfrm>
            <a:off x="7326893" y="6148223"/>
            <a:ext cx="4975588" cy="738664"/>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050" dirty="0">
                <a:latin typeface="Calibri" panose="020F0502020204030204" pitchFamily="34" charset="0"/>
                <a:cs typeface="Calibri" panose="020F0502020204030204" pitchFamily="34" charset="0"/>
              </a:rPr>
              <a:t>Legal description – Creative Commons licensing: The materials published on the </a:t>
            </a:r>
            <a:r>
              <a:rPr lang="en-US" sz="1050" dirty="0" err="1">
                <a:latin typeface="Calibri" panose="020F0502020204030204" pitchFamily="34" charset="0"/>
                <a:cs typeface="Calibri" panose="020F0502020204030204" pitchFamily="34" charset="0"/>
              </a:rPr>
              <a:t>EntreComp</a:t>
            </a:r>
            <a:r>
              <a:rPr lang="en-US" sz="1050" dirty="0">
                <a:latin typeface="Calibri" panose="020F0502020204030204" pitchFamily="34" charset="0"/>
                <a:cs typeface="Calibri" panose="020F0502020204030204" pitchFamily="34" charset="0"/>
              </a:rPr>
              <a:t> project website are classified as Open Educational Resources' (OER) and can be freely (without permission of their creators): downloaded, used, reused, copied, adapted, and shared by users, with information about the source of their origin</a:t>
            </a:r>
            <a:r>
              <a:rPr lang="en-US" sz="1050" dirty="0" smtClean="0">
                <a:latin typeface="Calibri" panose="020F0502020204030204" pitchFamily="34" charset="0"/>
                <a:cs typeface="Calibri" panose="020F0502020204030204" pitchFamily="34" charset="0"/>
              </a:rPr>
              <a:t>.</a:t>
            </a:r>
            <a:endParaRPr lang="en-US" sz="1050" dirty="0">
              <a:latin typeface="Calibri" panose="020F0502020204030204" pitchFamily="34" charset="0"/>
              <a:cs typeface="Calibri" panose="020F0502020204030204" pitchFamily="34" charset="0"/>
            </a:endParaRPr>
          </a:p>
        </p:txBody>
      </p:sp>
      <p:pic>
        <p:nvPicPr>
          <p:cNvPr id="17" name="Immagin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V="1">
            <a:off x="6384109" y="6314377"/>
            <a:ext cx="976864" cy="348582"/>
          </a:xfrm>
          <a:prstGeom prst="rect">
            <a:avLst/>
          </a:prstGeom>
        </p:spPr>
      </p:pic>
    </p:spTree>
    <p:extLst>
      <p:ext uri="{BB962C8B-B14F-4D97-AF65-F5344CB8AC3E}">
        <p14:creationId xmlns:p14="http://schemas.microsoft.com/office/powerpoint/2010/main" val="307282941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a16="http://schemas.microsoft.com/office/drawing/2014/main" xmlns=""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a16="http://schemas.microsoft.com/office/drawing/2014/main" xmlns="" id="{36560260-39B2-4C92-B815-0A5BB23A7859}"/>
              </a:ext>
            </a:extLst>
          </p:cNvPr>
          <p:cNvSpPr txBox="1"/>
          <p:nvPr/>
        </p:nvSpPr>
        <p:spPr>
          <a:xfrm>
            <a:off x="2671084" y="9781"/>
            <a:ext cx="9314087" cy="830997"/>
          </a:xfrm>
          <a:prstGeom prst="rect">
            <a:avLst/>
          </a:prstGeom>
          <a:noFill/>
        </p:spPr>
        <p:txBody>
          <a:bodyPr wrap="square" rtlCol="0">
            <a:spAutoFit/>
          </a:bodyPr>
          <a:lstStyle/>
          <a:p>
            <a:pPr algn="just"/>
            <a:r>
              <a:rPr lang="en-GB" sz="4800" b="1" dirty="0">
                <a:cs typeface="Arial" panose="020B0604020202020204" pitchFamily="34" charset="0"/>
              </a:rPr>
              <a:t>Internal VS External risk: examples </a:t>
            </a:r>
          </a:p>
        </p:txBody>
      </p:sp>
      <p:pic>
        <p:nvPicPr>
          <p:cNvPr id="14" name="Picture 13">
            <a:extLst>
              <a:ext uri="{FF2B5EF4-FFF2-40B4-BE49-F238E27FC236}">
                <a16:creationId xmlns:a16="http://schemas.microsoft.com/office/drawing/2014/main" xmlns="" id="{AC82B15C-9518-4DF3-B7F1-432948ADC0C5}"/>
              </a:ext>
            </a:extLst>
          </p:cNvPr>
          <p:cNvPicPr>
            <a:picLocks noChangeAspect="1"/>
          </p:cNvPicPr>
          <p:nvPr/>
        </p:nvPicPr>
        <p:blipFill>
          <a:blip r:embed="rId2" cstate="print"/>
          <a:stretch>
            <a:fillRect/>
          </a:stretch>
        </p:blipFill>
        <p:spPr>
          <a:xfrm>
            <a:off x="71846" y="111008"/>
            <a:ext cx="2246811" cy="628544"/>
          </a:xfrm>
          <a:prstGeom prst="rect">
            <a:avLst/>
          </a:prstGeom>
        </p:spPr>
      </p:pic>
      <p:graphicFrame>
        <p:nvGraphicFramePr>
          <p:cNvPr id="8" name="Diagram 8">
            <a:extLst>
              <a:ext uri="{FF2B5EF4-FFF2-40B4-BE49-F238E27FC236}">
                <a16:creationId xmlns:a16="http://schemas.microsoft.com/office/drawing/2014/main" xmlns="" id="{F5E7A784-90E2-4D52-8194-1A33C62A399F}"/>
              </a:ext>
            </a:extLst>
          </p:cNvPr>
          <p:cNvGraphicFramePr/>
          <p:nvPr>
            <p:extLst>
              <p:ext uri="{D42A27DB-BD31-4B8C-83A1-F6EECF244321}">
                <p14:modId xmlns:p14="http://schemas.microsoft.com/office/powerpoint/2010/main" val="1038937220"/>
              </p:ext>
            </p:extLst>
          </p:nvPr>
        </p:nvGraphicFramePr>
        <p:xfrm>
          <a:off x="459853" y="1391515"/>
          <a:ext cx="11285356" cy="44550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Rectangle 9">
            <a:extLst>
              <a:ext uri="{FF2B5EF4-FFF2-40B4-BE49-F238E27FC236}">
                <a16:creationId xmlns="" xmlns:a16="http://schemas.microsoft.com/office/drawing/2014/main" xmlns:lc="http://schemas.openxmlformats.org/drawingml/2006/lockedCanvas" id="{D3F154E4-91BF-454F-8191-5E87AB70BB61}"/>
              </a:ext>
            </a:extLst>
          </p:cNvPr>
          <p:cNvSpPr/>
          <p:nvPr/>
        </p:nvSpPr>
        <p:spPr>
          <a:xfrm>
            <a:off x="1806129" y="6119336"/>
            <a:ext cx="4577980" cy="738664"/>
          </a:xfrm>
          <a:prstGeom prst="rect">
            <a:avLst/>
          </a:prstGeom>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This project has been funded with support from the European Commission. This document and its contents reflect the views only of the authors, and the Commission cannot be held responsible for any use which may be made of the information contained therein</a:t>
            </a:r>
            <a:r>
              <a:rPr lang="en-US" sz="1050" dirty="0">
                <a:latin typeface="Calibri" panose="020F0502020204030204" pitchFamily="34" charset="0"/>
                <a:ea typeface="Calibri" panose="020F0502020204030204" pitchFamily="34" charset="0"/>
                <a:cs typeface="Times New Roman" panose="02020603050405020304" pitchFamily="18" charset="0"/>
              </a:rPr>
              <a:t>​</a:t>
            </a:r>
            <a:endParaRPr lang="en-US" sz="105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3" name="Picture 14">
            <a:extLst>
              <a:ext uri="{FF2B5EF4-FFF2-40B4-BE49-F238E27FC236}">
                <a16:creationId xmlns="" xmlns:a16="http://schemas.microsoft.com/office/drawing/2014/main" xmlns:lc="http://schemas.openxmlformats.org/drawingml/2006/lockedCanvas" id="{EDA58C0D-332B-4CA6-B51B-6306B590E425}"/>
              </a:ext>
            </a:extLst>
          </p:cNvPr>
          <p:cNvPicPr>
            <a:picLocks noChangeAspect="1"/>
          </p:cNvPicPr>
          <p:nvPr/>
        </p:nvPicPr>
        <p:blipFill>
          <a:blip r:embed="rId8" cstate="print"/>
          <a:stretch>
            <a:fillRect/>
          </a:stretch>
        </p:blipFill>
        <p:spPr>
          <a:xfrm>
            <a:off x="71846" y="6301315"/>
            <a:ext cx="1755570" cy="398758"/>
          </a:xfrm>
          <a:prstGeom prst="rect">
            <a:avLst/>
          </a:prstGeom>
        </p:spPr>
      </p:pic>
      <p:sp>
        <p:nvSpPr>
          <p:cNvPr id="16" name="CasellaDiTesto 17"/>
          <p:cNvSpPr txBox="1"/>
          <p:nvPr/>
        </p:nvSpPr>
        <p:spPr>
          <a:xfrm>
            <a:off x="7326893" y="6148223"/>
            <a:ext cx="4975588" cy="738664"/>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050" dirty="0">
                <a:latin typeface="Calibri" panose="020F0502020204030204" pitchFamily="34" charset="0"/>
                <a:cs typeface="Calibri" panose="020F0502020204030204" pitchFamily="34" charset="0"/>
              </a:rPr>
              <a:t>Legal description – Creative Commons licensing: The materials published on the </a:t>
            </a:r>
            <a:r>
              <a:rPr lang="en-US" sz="1050" dirty="0" err="1">
                <a:latin typeface="Calibri" panose="020F0502020204030204" pitchFamily="34" charset="0"/>
                <a:cs typeface="Calibri" panose="020F0502020204030204" pitchFamily="34" charset="0"/>
              </a:rPr>
              <a:t>EntreComp</a:t>
            </a:r>
            <a:r>
              <a:rPr lang="en-US" sz="1050" dirty="0">
                <a:latin typeface="Calibri" panose="020F0502020204030204" pitchFamily="34" charset="0"/>
                <a:cs typeface="Calibri" panose="020F0502020204030204" pitchFamily="34" charset="0"/>
              </a:rPr>
              <a:t> project website are classified as Open Educational Resources' (OER) and can be freely (without permission of their creators): downloaded, used, reused, copied, adapted, and shared by users, with information about the source of their origin</a:t>
            </a:r>
            <a:r>
              <a:rPr lang="en-US" sz="1050" dirty="0" smtClean="0">
                <a:latin typeface="Calibri" panose="020F0502020204030204" pitchFamily="34" charset="0"/>
                <a:cs typeface="Calibri" panose="020F0502020204030204" pitchFamily="34" charset="0"/>
              </a:rPr>
              <a:t>.</a:t>
            </a:r>
            <a:endParaRPr lang="en-US" sz="1050" dirty="0">
              <a:latin typeface="Calibri" panose="020F0502020204030204" pitchFamily="34" charset="0"/>
              <a:cs typeface="Calibri" panose="020F0502020204030204" pitchFamily="34" charset="0"/>
            </a:endParaRPr>
          </a:p>
        </p:txBody>
      </p:sp>
      <p:pic>
        <p:nvPicPr>
          <p:cNvPr id="17" name="Immagine 1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flipV="1">
            <a:off x="6384109" y="6314377"/>
            <a:ext cx="976864" cy="348582"/>
          </a:xfrm>
          <a:prstGeom prst="rect">
            <a:avLst/>
          </a:prstGeom>
        </p:spPr>
      </p:pic>
    </p:spTree>
    <p:extLst>
      <p:ext uri="{BB962C8B-B14F-4D97-AF65-F5344CB8AC3E}">
        <p14:creationId xmlns:p14="http://schemas.microsoft.com/office/powerpoint/2010/main" val="293104899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a16="http://schemas.microsoft.com/office/drawing/2014/main" xmlns=""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a16="http://schemas.microsoft.com/office/drawing/2014/main" xmlns="" id="{36560260-39B2-4C92-B815-0A5BB23A7859}"/>
              </a:ext>
            </a:extLst>
          </p:cNvPr>
          <p:cNvSpPr txBox="1"/>
          <p:nvPr/>
        </p:nvSpPr>
        <p:spPr>
          <a:xfrm>
            <a:off x="2671084" y="9781"/>
            <a:ext cx="9314087" cy="830997"/>
          </a:xfrm>
          <a:prstGeom prst="rect">
            <a:avLst/>
          </a:prstGeom>
          <a:noFill/>
        </p:spPr>
        <p:txBody>
          <a:bodyPr wrap="square" rtlCol="0">
            <a:spAutoFit/>
          </a:bodyPr>
          <a:lstStyle/>
          <a:p>
            <a:pPr algn="just"/>
            <a:r>
              <a:rPr lang="pl-PL" sz="4800" b="1" dirty="0"/>
              <a:t>What is </a:t>
            </a:r>
            <a:r>
              <a:rPr lang="it-IT" sz="4800" b="1" dirty="0"/>
              <a:t>R</a:t>
            </a:r>
            <a:r>
              <a:rPr lang="pl-PL" sz="4800" b="1" dirty="0"/>
              <a:t>isk </a:t>
            </a:r>
            <a:r>
              <a:rPr lang="it-IT" sz="4800" b="1" dirty="0"/>
              <a:t>M</a:t>
            </a:r>
            <a:r>
              <a:rPr lang="pl-PL" sz="4800" b="1" dirty="0"/>
              <a:t>anagement?</a:t>
            </a:r>
          </a:p>
        </p:txBody>
      </p:sp>
      <p:pic>
        <p:nvPicPr>
          <p:cNvPr id="14" name="Picture 13">
            <a:extLst>
              <a:ext uri="{FF2B5EF4-FFF2-40B4-BE49-F238E27FC236}">
                <a16:creationId xmlns:a16="http://schemas.microsoft.com/office/drawing/2014/main" xmlns="" id="{AC82B15C-9518-4DF3-B7F1-432948ADC0C5}"/>
              </a:ext>
            </a:extLst>
          </p:cNvPr>
          <p:cNvPicPr>
            <a:picLocks noChangeAspect="1"/>
          </p:cNvPicPr>
          <p:nvPr/>
        </p:nvPicPr>
        <p:blipFill>
          <a:blip r:embed="rId2" cstate="print"/>
          <a:stretch>
            <a:fillRect/>
          </a:stretch>
        </p:blipFill>
        <p:spPr>
          <a:xfrm>
            <a:off x="71846" y="111008"/>
            <a:ext cx="2246811" cy="628544"/>
          </a:xfrm>
          <a:prstGeom prst="rect">
            <a:avLst/>
          </a:prstGeom>
        </p:spPr>
      </p:pic>
      <p:sp>
        <p:nvSpPr>
          <p:cNvPr id="13" name="CasellaDiTesto 12">
            <a:extLst>
              <a:ext uri="{FF2B5EF4-FFF2-40B4-BE49-F238E27FC236}">
                <a16:creationId xmlns:a16="http://schemas.microsoft.com/office/drawing/2014/main" xmlns="" id="{B9429F06-86DB-470A-ACC6-6C9E78C97A13}"/>
              </a:ext>
            </a:extLst>
          </p:cNvPr>
          <p:cNvSpPr txBox="1"/>
          <p:nvPr/>
        </p:nvSpPr>
        <p:spPr>
          <a:xfrm>
            <a:off x="387531" y="1460139"/>
            <a:ext cx="11416938" cy="3046988"/>
          </a:xfrm>
          <a:prstGeom prst="rect">
            <a:avLst/>
          </a:prstGeom>
          <a:noFill/>
        </p:spPr>
        <p:txBody>
          <a:bodyPr wrap="square" rtlCol="0">
            <a:spAutoFit/>
          </a:bodyPr>
          <a:lstStyle/>
          <a:p>
            <a:pPr algn="just"/>
            <a:r>
              <a:rPr lang="en-US" sz="3200" dirty="0"/>
              <a:t>Risk management helps you make better business decisions. It involves reducing the things that could have a negative effect on your business. </a:t>
            </a:r>
          </a:p>
          <a:p>
            <a:pPr algn="just"/>
            <a:endParaRPr lang="en-US" sz="3200" dirty="0"/>
          </a:p>
          <a:p>
            <a:pPr algn="just"/>
            <a:r>
              <a:rPr lang="en-US" sz="3200" dirty="0"/>
              <a:t>For example, the reducing the risk of injury by through safety procedures</a:t>
            </a:r>
            <a:r>
              <a:rPr lang="pl-PL" sz="3200" dirty="0">
                <a:cs typeface="Arial" panose="020B0604020202020204" pitchFamily="34" charset="0"/>
              </a:rPr>
              <a:t>.</a:t>
            </a:r>
            <a:endParaRPr lang="it-IT" sz="3200" dirty="0">
              <a:cs typeface="Arial" panose="020B0604020202020204" pitchFamily="34" charset="0"/>
            </a:endParaRPr>
          </a:p>
        </p:txBody>
      </p:sp>
      <p:sp>
        <p:nvSpPr>
          <p:cNvPr id="8" name="Rectangle 9">
            <a:extLst>
              <a:ext uri="{FF2B5EF4-FFF2-40B4-BE49-F238E27FC236}">
                <a16:creationId xmlns="" xmlns:a16="http://schemas.microsoft.com/office/drawing/2014/main" xmlns:lc="http://schemas.openxmlformats.org/drawingml/2006/lockedCanvas" id="{D3F154E4-91BF-454F-8191-5E87AB70BB61}"/>
              </a:ext>
            </a:extLst>
          </p:cNvPr>
          <p:cNvSpPr/>
          <p:nvPr/>
        </p:nvSpPr>
        <p:spPr>
          <a:xfrm>
            <a:off x="1806129" y="6119336"/>
            <a:ext cx="4577980" cy="738664"/>
          </a:xfrm>
          <a:prstGeom prst="rect">
            <a:avLst/>
          </a:prstGeom>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This project has been funded with support from the European Commission. This document and its contents reflect the views only of the authors, and the Commission cannot be held responsible for any use which may be made of the information contained therein</a:t>
            </a:r>
            <a:r>
              <a:rPr lang="en-US" sz="1050" dirty="0">
                <a:latin typeface="Calibri" panose="020F0502020204030204" pitchFamily="34" charset="0"/>
                <a:ea typeface="Calibri" panose="020F0502020204030204" pitchFamily="34" charset="0"/>
                <a:cs typeface="Times New Roman" panose="02020603050405020304" pitchFamily="18" charset="0"/>
              </a:rPr>
              <a:t>​</a:t>
            </a:r>
            <a:endParaRPr lang="en-US" sz="105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9" name="Picture 14">
            <a:extLst>
              <a:ext uri="{FF2B5EF4-FFF2-40B4-BE49-F238E27FC236}">
                <a16:creationId xmlns="" xmlns:a16="http://schemas.microsoft.com/office/drawing/2014/main" xmlns:lc="http://schemas.openxmlformats.org/drawingml/2006/lockedCanvas" id="{EDA58C0D-332B-4CA6-B51B-6306B590E425}"/>
              </a:ext>
            </a:extLst>
          </p:cNvPr>
          <p:cNvPicPr>
            <a:picLocks noChangeAspect="1"/>
          </p:cNvPicPr>
          <p:nvPr/>
        </p:nvPicPr>
        <p:blipFill>
          <a:blip r:embed="rId3" cstate="print"/>
          <a:stretch>
            <a:fillRect/>
          </a:stretch>
        </p:blipFill>
        <p:spPr>
          <a:xfrm>
            <a:off x="71846" y="6301315"/>
            <a:ext cx="1755570" cy="398758"/>
          </a:xfrm>
          <a:prstGeom prst="rect">
            <a:avLst/>
          </a:prstGeom>
        </p:spPr>
      </p:pic>
      <p:sp>
        <p:nvSpPr>
          <p:cNvPr id="16" name="CasellaDiTesto 17"/>
          <p:cNvSpPr txBox="1"/>
          <p:nvPr/>
        </p:nvSpPr>
        <p:spPr>
          <a:xfrm>
            <a:off x="7326893" y="6148223"/>
            <a:ext cx="4975588" cy="738664"/>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050" dirty="0">
                <a:latin typeface="Calibri" panose="020F0502020204030204" pitchFamily="34" charset="0"/>
                <a:cs typeface="Calibri" panose="020F0502020204030204" pitchFamily="34" charset="0"/>
              </a:rPr>
              <a:t>Legal description – Creative Commons licensing: The materials published on the </a:t>
            </a:r>
            <a:r>
              <a:rPr lang="en-US" sz="1050" dirty="0" err="1">
                <a:latin typeface="Calibri" panose="020F0502020204030204" pitchFamily="34" charset="0"/>
                <a:cs typeface="Calibri" panose="020F0502020204030204" pitchFamily="34" charset="0"/>
              </a:rPr>
              <a:t>EntreComp</a:t>
            </a:r>
            <a:r>
              <a:rPr lang="en-US" sz="1050" dirty="0">
                <a:latin typeface="Calibri" panose="020F0502020204030204" pitchFamily="34" charset="0"/>
                <a:cs typeface="Calibri" panose="020F0502020204030204" pitchFamily="34" charset="0"/>
              </a:rPr>
              <a:t> project website are classified as Open Educational Resources' (OER) and can be freely (without permission of their creators): downloaded, used, reused, copied, adapted, and shared by users, with information about the source of their origin</a:t>
            </a:r>
            <a:r>
              <a:rPr lang="en-US" sz="1050" dirty="0" smtClean="0">
                <a:latin typeface="Calibri" panose="020F0502020204030204" pitchFamily="34" charset="0"/>
                <a:cs typeface="Calibri" panose="020F0502020204030204" pitchFamily="34" charset="0"/>
              </a:rPr>
              <a:t>.</a:t>
            </a:r>
            <a:endParaRPr lang="en-US" sz="1050" dirty="0">
              <a:latin typeface="Calibri" panose="020F0502020204030204" pitchFamily="34" charset="0"/>
              <a:cs typeface="Calibri" panose="020F0502020204030204" pitchFamily="34" charset="0"/>
            </a:endParaRPr>
          </a:p>
        </p:txBody>
      </p:sp>
      <p:pic>
        <p:nvPicPr>
          <p:cNvPr id="17" name="Immagin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V="1">
            <a:off x="6384109" y="6314377"/>
            <a:ext cx="976864" cy="348582"/>
          </a:xfrm>
          <a:prstGeom prst="rect">
            <a:avLst/>
          </a:prstGeom>
        </p:spPr>
      </p:pic>
    </p:spTree>
    <p:extLst>
      <p:ext uri="{BB962C8B-B14F-4D97-AF65-F5344CB8AC3E}">
        <p14:creationId xmlns:p14="http://schemas.microsoft.com/office/powerpoint/2010/main" val="40005242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a16="http://schemas.microsoft.com/office/drawing/2014/main" xmlns=""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a16="http://schemas.microsoft.com/office/drawing/2014/main" xmlns="" id="{36560260-39B2-4C92-B815-0A5BB23A7859}"/>
              </a:ext>
            </a:extLst>
          </p:cNvPr>
          <p:cNvSpPr txBox="1"/>
          <p:nvPr/>
        </p:nvSpPr>
        <p:spPr>
          <a:xfrm>
            <a:off x="2671084" y="9781"/>
            <a:ext cx="9314087" cy="830997"/>
          </a:xfrm>
          <a:prstGeom prst="rect">
            <a:avLst/>
          </a:prstGeom>
          <a:noFill/>
        </p:spPr>
        <p:txBody>
          <a:bodyPr wrap="square" rtlCol="0">
            <a:spAutoFit/>
          </a:bodyPr>
          <a:lstStyle/>
          <a:p>
            <a:pPr algn="just"/>
            <a:r>
              <a:rPr lang="en-US" sz="4800" b="1" dirty="0"/>
              <a:t>What do we mean with risk?</a:t>
            </a:r>
            <a:endParaRPr lang="en-GB" sz="4800" b="1" dirty="0"/>
          </a:p>
        </p:txBody>
      </p:sp>
      <p:sp>
        <p:nvSpPr>
          <p:cNvPr id="13" name="CasellaDiTesto 12">
            <a:extLst>
              <a:ext uri="{FF2B5EF4-FFF2-40B4-BE49-F238E27FC236}">
                <a16:creationId xmlns:a16="http://schemas.microsoft.com/office/drawing/2014/main" xmlns="" id="{68DE762D-1903-4033-9C77-D088FA1FE6CB}"/>
              </a:ext>
            </a:extLst>
          </p:cNvPr>
          <p:cNvSpPr txBox="1"/>
          <p:nvPr/>
        </p:nvSpPr>
        <p:spPr>
          <a:xfrm>
            <a:off x="387531" y="1460139"/>
            <a:ext cx="11416938" cy="4247317"/>
          </a:xfrm>
          <a:prstGeom prst="rect">
            <a:avLst/>
          </a:prstGeom>
          <a:noFill/>
        </p:spPr>
        <p:txBody>
          <a:bodyPr wrap="square" rtlCol="0">
            <a:spAutoFit/>
          </a:bodyPr>
          <a:lstStyle/>
          <a:p>
            <a:pPr algn="just"/>
            <a:r>
              <a:rPr lang="en-US" sz="3000" dirty="0"/>
              <a:t>Uncertainty, ambiguity and risk in business </a:t>
            </a:r>
            <a:r>
              <a:rPr lang="pl-PL" sz="3000" dirty="0"/>
              <a:t>are</a:t>
            </a:r>
            <a:r>
              <a:rPr lang="en-US" sz="3000" dirty="0"/>
              <a:t> the basic barrier</a:t>
            </a:r>
            <a:r>
              <a:rPr lang="pl-PL" sz="3000" dirty="0"/>
              <a:t>s or challanges</a:t>
            </a:r>
            <a:r>
              <a:rPr lang="en-US" sz="3000" dirty="0"/>
              <a:t> to the development of any enterprise or business. The ability to deal with it is crucial for business development, increasing profits and in many cases also survival in the market.</a:t>
            </a:r>
          </a:p>
          <a:p>
            <a:pPr algn="just"/>
            <a:endParaRPr lang="pl-PL" sz="3000" dirty="0"/>
          </a:p>
          <a:p>
            <a:pPr algn="just"/>
            <a:r>
              <a:rPr lang="en-US" sz="3000" dirty="0"/>
              <a:t>At the stage of establishing the enterprise, a SWOT analysis (strengths and weaknesses, opportunities and threats) is created. Once the business is up and running, dealing with incompetence, ambiguity and risk is a key part of management.</a:t>
            </a:r>
            <a:endParaRPr lang="en-GB" sz="3000" dirty="0"/>
          </a:p>
        </p:txBody>
      </p:sp>
      <p:pic>
        <p:nvPicPr>
          <p:cNvPr id="14" name="Picture 13">
            <a:extLst>
              <a:ext uri="{FF2B5EF4-FFF2-40B4-BE49-F238E27FC236}">
                <a16:creationId xmlns:a16="http://schemas.microsoft.com/office/drawing/2014/main" xmlns="" id="{AC82B15C-9518-4DF3-B7F1-432948ADC0C5}"/>
              </a:ext>
            </a:extLst>
          </p:cNvPr>
          <p:cNvPicPr>
            <a:picLocks noChangeAspect="1"/>
          </p:cNvPicPr>
          <p:nvPr/>
        </p:nvPicPr>
        <p:blipFill>
          <a:blip r:embed="rId2" cstate="print"/>
          <a:stretch>
            <a:fillRect/>
          </a:stretch>
        </p:blipFill>
        <p:spPr>
          <a:xfrm>
            <a:off x="71846" y="111008"/>
            <a:ext cx="2246811" cy="628544"/>
          </a:xfrm>
          <a:prstGeom prst="rect">
            <a:avLst/>
          </a:prstGeom>
        </p:spPr>
      </p:pic>
      <p:sp>
        <p:nvSpPr>
          <p:cNvPr id="8" name="Rectangle 9">
            <a:extLst>
              <a:ext uri="{FF2B5EF4-FFF2-40B4-BE49-F238E27FC236}">
                <a16:creationId xmlns="" xmlns:a16="http://schemas.microsoft.com/office/drawing/2014/main" xmlns:lc="http://schemas.openxmlformats.org/drawingml/2006/lockedCanvas" id="{D3F154E4-91BF-454F-8191-5E87AB70BB61}"/>
              </a:ext>
            </a:extLst>
          </p:cNvPr>
          <p:cNvSpPr/>
          <p:nvPr/>
        </p:nvSpPr>
        <p:spPr>
          <a:xfrm>
            <a:off x="1806129" y="6119336"/>
            <a:ext cx="4577980" cy="738664"/>
          </a:xfrm>
          <a:prstGeom prst="rect">
            <a:avLst/>
          </a:prstGeom>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This project has been funded with support from the European Commission. This document and its contents reflect the views only of the authors, and the Commission cannot be held responsible for any use which may be made of the information contained therein</a:t>
            </a:r>
            <a:r>
              <a:rPr lang="en-US" sz="1050" dirty="0">
                <a:latin typeface="Calibri" panose="020F0502020204030204" pitchFamily="34" charset="0"/>
                <a:ea typeface="Calibri" panose="020F0502020204030204" pitchFamily="34" charset="0"/>
                <a:cs typeface="Times New Roman" panose="02020603050405020304" pitchFamily="18" charset="0"/>
              </a:rPr>
              <a:t>​</a:t>
            </a:r>
            <a:endParaRPr lang="en-US" sz="105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9" name="Picture 14">
            <a:extLst>
              <a:ext uri="{FF2B5EF4-FFF2-40B4-BE49-F238E27FC236}">
                <a16:creationId xmlns="" xmlns:a16="http://schemas.microsoft.com/office/drawing/2014/main" xmlns:lc="http://schemas.openxmlformats.org/drawingml/2006/lockedCanvas" id="{EDA58C0D-332B-4CA6-B51B-6306B590E425}"/>
              </a:ext>
            </a:extLst>
          </p:cNvPr>
          <p:cNvPicPr>
            <a:picLocks noChangeAspect="1"/>
          </p:cNvPicPr>
          <p:nvPr/>
        </p:nvPicPr>
        <p:blipFill>
          <a:blip r:embed="rId3" cstate="print"/>
          <a:stretch>
            <a:fillRect/>
          </a:stretch>
        </p:blipFill>
        <p:spPr>
          <a:xfrm>
            <a:off x="71846" y="6301315"/>
            <a:ext cx="1755570" cy="398758"/>
          </a:xfrm>
          <a:prstGeom prst="rect">
            <a:avLst/>
          </a:prstGeom>
        </p:spPr>
      </p:pic>
      <p:sp>
        <p:nvSpPr>
          <p:cNvPr id="16" name="CasellaDiTesto 17"/>
          <p:cNvSpPr txBox="1"/>
          <p:nvPr/>
        </p:nvSpPr>
        <p:spPr>
          <a:xfrm>
            <a:off x="7326893" y="6148223"/>
            <a:ext cx="4975588" cy="738664"/>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050" dirty="0">
                <a:latin typeface="Calibri" panose="020F0502020204030204" pitchFamily="34" charset="0"/>
                <a:cs typeface="Calibri" panose="020F0502020204030204" pitchFamily="34" charset="0"/>
              </a:rPr>
              <a:t>Legal description – Creative Commons licensing: The materials published on the </a:t>
            </a:r>
            <a:r>
              <a:rPr lang="en-US" sz="1050" dirty="0" err="1">
                <a:latin typeface="Calibri" panose="020F0502020204030204" pitchFamily="34" charset="0"/>
                <a:cs typeface="Calibri" panose="020F0502020204030204" pitchFamily="34" charset="0"/>
              </a:rPr>
              <a:t>EntreComp</a:t>
            </a:r>
            <a:r>
              <a:rPr lang="en-US" sz="1050" dirty="0">
                <a:latin typeface="Calibri" panose="020F0502020204030204" pitchFamily="34" charset="0"/>
                <a:cs typeface="Calibri" panose="020F0502020204030204" pitchFamily="34" charset="0"/>
              </a:rPr>
              <a:t> project website are classified as Open Educational Resources' (OER) and can be freely (without permission of their creators): downloaded, used, reused, copied, adapted, and shared by users, with information about the source of their origin</a:t>
            </a:r>
            <a:r>
              <a:rPr lang="en-US" sz="1050" dirty="0" smtClean="0">
                <a:latin typeface="Calibri" panose="020F0502020204030204" pitchFamily="34" charset="0"/>
                <a:cs typeface="Calibri" panose="020F0502020204030204" pitchFamily="34" charset="0"/>
              </a:rPr>
              <a:t>.</a:t>
            </a:r>
            <a:endParaRPr lang="en-US" sz="1050" dirty="0">
              <a:latin typeface="Calibri" panose="020F0502020204030204" pitchFamily="34" charset="0"/>
              <a:cs typeface="Calibri" panose="020F0502020204030204" pitchFamily="34" charset="0"/>
            </a:endParaRPr>
          </a:p>
        </p:txBody>
      </p:sp>
      <p:pic>
        <p:nvPicPr>
          <p:cNvPr id="17" name="Immagin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V="1">
            <a:off x="6384109" y="6314377"/>
            <a:ext cx="976864" cy="348582"/>
          </a:xfrm>
          <a:prstGeom prst="rect">
            <a:avLst/>
          </a:prstGeom>
        </p:spPr>
      </p:pic>
    </p:spTree>
    <p:extLst>
      <p:ext uri="{BB962C8B-B14F-4D97-AF65-F5344CB8AC3E}">
        <p14:creationId xmlns:p14="http://schemas.microsoft.com/office/powerpoint/2010/main" val="315952800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a16="http://schemas.microsoft.com/office/drawing/2014/main" xmlns=""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a16="http://schemas.microsoft.com/office/drawing/2014/main" xmlns="" id="{36560260-39B2-4C92-B815-0A5BB23A7859}"/>
              </a:ext>
            </a:extLst>
          </p:cNvPr>
          <p:cNvSpPr txBox="1"/>
          <p:nvPr/>
        </p:nvSpPr>
        <p:spPr>
          <a:xfrm>
            <a:off x="2671084" y="9781"/>
            <a:ext cx="9314087" cy="830997"/>
          </a:xfrm>
          <a:prstGeom prst="rect">
            <a:avLst/>
          </a:prstGeom>
          <a:noFill/>
        </p:spPr>
        <p:txBody>
          <a:bodyPr wrap="square" rtlCol="0">
            <a:spAutoFit/>
          </a:bodyPr>
          <a:lstStyle/>
          <a:p>
            <a:pPr algn="just"/>
            <a:r>
              <a:rPr lang="en-US" sz="4800" b="1" dirty="0"/>
              <a:t>How you can manage risk</a:t>
            </a:r>
            <a:r>
              <a:rPr lang="pl-PL" sz="4800" b="1" dirty="0"/>
              <a:t>?</a:t>
            </a:r>
          </a:p>
        </p:txBody>
      </p:sp>
      <p:pic>
        <p:nvPicPr>
          <p:cNvPr id="14" name="Picture 13">
            <a:extLst>
              <a:ext uri="{FF2B5EF4-FFF2-40B4-BE49-F238E27FC236}">
                <a16:creationId xmlns:a16="http://schemas.microsoft.com/office/drawing/2014/main" xmlns="" id="{AC82B15C-9518-4DF3-B7F1-432948ADC0C5}"/>
              </a:ext>
            </a:extLst>
          </p:cNvPr>
          <p:cNvPicPr>
            <a:picLocks noChangeAspect="1"/>
          </p:cNvPicPr>
          <p:nvPr/>
        </p:nvPicPr>
        <p:blipFill>
          <a:blip r:embed="rId2" cstate="print"/>
          <a:stretch>
            <a:fillRect/>
          </a:stretch>
        </p:blipFill>
        <p:spPr>
          <a:xfrm>
            <a:off x="71846" y="111008"/>
            <a:ext cx="2246811" cy="628544"/>
          </a:xfrm>
          <a:prstGeom prst="rect">
            <a:avLst/>
          </a:prstGeom>
        </p:spPr>
      </p:pic>
      <p:sp>
        <p:nvSpPr>
          <p:cNvPr id="13" name="CasellaDiTesto 12">
            <a:extLst>
              <a:ext uri="{FF2B5EF4-FFF2-40B4-BE49-F238E27FC236}">
                <a16:creationId xmlns:a16="http://schemas.microsoft.com/office/drawing/2014/main" xmlns="" id="{B9429F06-86DB-470A-ACC6-6C9E78C97A13}"/>
              </a:ext>
            </a:extLst>
          </p:cNvPr>
          <p:cNvSpPr txBox="1"/>
          <p:nvPr/>
        </p:nvSpPr>
        <p:spPr>
          <a:xfrm>
            <a:off x="387531" y="1460139"/>
            <a:ext cx="11416938" cy="1077218"/>
          </a:xfrm>
          <a:prstGeom prst="rect">
            <a:avLst/>
          </a:prstGeom>
          <a:noFill/>
        </p:spPr>
        <p:txBody>
          <a:bodyPr wrap="square" rtlCol="0">
            <a:spAutoFit/>
          </a:bodyPr>
          <a:lstStyle/>
          <a:p>
            <a:pPr algn="just"/>
            <a:r>
              <a:rPr lang="en-US" sz="3200" dirty="0"/>
              <a:t>Before you decide what to do, you’ll need to work out what your risks are and which ones are most urgent</a:t>
            </a:r>
            <a:endParaRPr lang="en-US" sz="3200" dirty="0">
              <a:cs typeface="Arial" panose="020B0604020202020204" pitchFamily="34" charset="0"/>
            </a:endParaRPr>
          </a:p>
        </p:txBody>
      </p:sp>
      <p:graphicFrame>
        <p:nvGraphicFramePr>
          <p:cNvPr id="8" name="Diagram 8">
            <a:extLst>
              <a:ext uri="{FF2B5EF4-FFF2-40B4-BE49-F238E27FC236}">
                <a16:creationId xmlns:a16="http://schemas.microsoft.com/office/drawing/2014/main" xmlns="" id="{E989EE84-8814-4BBC-9ED6-2F0C041ACE77}"/>
              </a:ext>
            </a:extLst>
          </p:cNvPr>
          <p:cNvGraphicFramePr/>
          <p:nvPr>
            <p:extLst>
              <p:ext uri="{D42A27DB-BD31-4B8C-83A1-F6EECF244321}">
                <p14:modId xmlns:p14="http://schemas.microsoft.com/office/powerpoint/2010/main" val="3136337060"/>
              </p:ext>
            </p:extLst>
          </p:nvPr>
        </p:nvGraphicFramePr>
        <p:xfrm>
          <a:off x="1105987" y="2762707"/>
          <a:ext cx="9980025" cy="31158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Rectangle 9">
            <a:extLst>
              <a:ext uri="{FF2B5EF4-FFF2-40B4-BE49-F238E27FC236}">
                <a16:creationId xmlns="" xmlns:a16="http://schemas.microsoft.com/office/drawing/2014/main" xmlns:lc="http://schemas.openxmlformats.org/drawingml/2006/lockedCanvas" id="{D3F154E4-91BF-454F-8191-5E87AB70BB61}"/>
              </a:ext>
            </a:extLst>
          </p:cNvPr>
          <p:cNvSpPr/>
          <p:nvPr/>
        </p:nvSpPr>
        <p:spPr>
          <a:xfrm>
            <a:off x="1806129" y="6119336"/>
            <a:ext cx="4577980" cy="738664"/>
          </a:xfrm>
          <a:prstGeom prst="rect">
            <a:avLst/>
          </a:prstGeom>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This project has been funded with support from the European Commission. This document and its contents reflect the views only of the authors, and the Commission cannot be held responsible for any use which may be made of the information contained therein</a:t>
            </a:r>
            <a:r>
              <a:rPr lang="en-US" sz="1050" dirty="0">
                <a:latin typeface="Calibri" panose="020F0502020204030204" pitchFamily="34" charset="0"/>
                <a:ea typeface="Calibri" panose="020F0502020204030204" pitchFamily="34" charset="0"/>
                <a:cs typeface="Times New Roman" panose="02020603050405020304" pitchFamily="18" charset="0"/>
              </a:rPr>
              <a:t>​</a:t>
            </a:r>
            <a:endParaRPr lang="en-US" sz="105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6" name="Picture 14">
            <a:extLst>
              <a:ext uri="{FF2B5EF4-FFF2-40B4-BE49-F238E27FC236}">
                <a16:creationId xmlns="" xmlns:a16="http://schemas.microsoft.com/office/drawing/2014/main" xmlns:lc="http://schemas.openxmlformats.org/drawingml/2006/lockedCanvas" id="{EDA58C0D-332B-4CA6-B51B-6306B590E425}"/>
              </a:ext>
            </a:extLst>
          </p:cNvPr>
          <p:cNvPicPr>
            <a:picLocks noChangeAspect="1"/>
          </p:cNvPicPr>
          <p:nvPr/>
        </p:nvPicPr>
        <p:blipFill>
          <a:blip r:embed="rId8" cstate="print"/>
          <a:stretch>
            <a:fillRect/>
          </a:stretch>
        </p:blipFill>
        <p:spPr>
          <a:xfrm>
            <a:off x="71846" y="6301315"/>
            <a:ext cx="1755570" cy="398758"/>
          </a:xfrm>
          <a:prstGeom prst="rect">
            <a:avLst/>
          </a:prstGeom>
        </p:spPr>
      </p:pic>
      <p:sp>
        <p:nvSpPr>
          <p:cNvPr id="17" name="CasellaDiTesto 17"/>
          <p:cNvSpPr txBox="1"/>
          <p:nvPr/>
        </p:nvSpPr>
        <p:spPr>
          <a:xfrm>
            <a:off x="7326893" y="6148223"/>
            <a:ext cx="4975588" cy="738664"/>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050" dirty="0">
                <a:latin typeface="Calibri" panose="020F0502020204030204" pitchFamily="34" charset="0"/>
                <a:cs typeface="Calibri" panose="020F0502020204030204" pitchFamily="34" charset="0"/>
              </a:rPr>
              <a:t>Legal description – Creative Commons licensing: The materials published on the </a:t>
            </a:r>
            <a:r>
              <a:rPr lang="en-US" sz="1050" dirty="0" err="1">
                <a:latin typeface="Calibri" panose="020F0502020204030204" pitchFamily="34" charset="0"/>
                <a:cs typeface="Calibri" panose="020F0502020204030204" pitchFamily="34" charset="0"/>
              </a:rPr>
              <a:t>EntreComp</a:t>
            </a:r>
            <a:r>
              <a:rPr lang="en-US" sz="1050" dirty="0">
                <a:latin typeface="Calibri" panose="020F0502020204030204" pitchFamily="34" charset="0"/>
                <a:cs typeface="Calibri" panose="020F0502020204030204" pitchFamily="34" charset="0"/>
              </a:rPr>
              <a:t> project website are classified as Open Educational Resources' (OER) and can be freely (without permission of their creators): downloaded, used, reused, copied, adapted, and shared by users, with information about the source of their origin</a:t>
            </a:r>
            <a:r>
              <a:rPr lang="en-US" sz="1050" dirty="0" smtClean="0">
                <a:latin typeface="Calibri" panose="020F0502020204030204" pitchFamily="34" charset="0"/>
                <a:cs typeface="Calibri" panose="020F0502020204030204" pitchFamily="34" charset="0"/>
              </a:rPr>
              <a:t>.</a:t>
            </a:r>
            <a:endParaRPr lang="en-US" sz="1050" dirty="0">
              <a:latin typeface="Calibri" panose="020F0502020204030204" pitchFamily="34" charset="0"/>
              <a:cs typeface="Calibri" panose="020F0502020204030204" pitchFamily="34" charset="0"/>
            </a:endParaRPr>
          </a:p>
        </p:txBody>
      </p:sp>
      <p:pic>
        <p:nvPicPr>
          <p:cNvPr id="18" name="Immagine 1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flipV="1">
            <a:off x="6384109" y="6314377"/>
            <a:ext cx="976864" cy="348582"/>
          </a:xfrm>
          <a:prstGeom prst="rect">
            <a:avLst/>
          </a:prstGeom>
        </p:spPr>
      </p:pic>
    </p:spTree>
    <p:extLst>
      <p:ext uri="{BB962C8B-B14F-4D97-AF65-F5344CB8AC3E}">
        <p14:creationId xmlns:p14="http://schemas.microsoft.com/office/powerpoint/2010/main" val="345193578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a16="http://schemas.microsoft.com/office/drawing/2014/main" xmlns=""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a16="http://schemas.microsoft.com/office/drawing/2014/main" xmlns="" id="{36560260-39B2-4C92-B815-0A5BB23A7859}"/>
              </a:ext>
            </a:extLst>
          </p:cNvPr>
          <p:cNvSpPr txBox="1"/>
          <p:nvPr/>
        </p:nvSpPr>
        <p:spPr>
          <a:xfrm>
            <a:off x="2671084" y="9781"/>
            <a:ext cx="9314087" cy="830997"/>
          </a:xfrm>
          <a:prstGeom prst="rect">
            <a:avLst/>
          </a:prstGeom>
          <a:noFill/>
        </p:spPr>
        <p:txBody>
          <a:bodyPr wrap="square" rtlCol="0">
            <a:spAutoFit/>
          </a:bodyPr>
          <a:lstStyle/>
          <a:p>
            <a:pPr algn="just"/>
            <a:r>
              <a:rPr lang="en-US" sz="4800" b="1" dirty="0"/>
              <a:t>How the best do it</a:t>
            </a:r>
            <a:r>
              <a:rPr lang="it-IT" sz="4800" b="1" dirty="0"/>
              <a:t>...</a:t>
            </a:r>
            <a:endParaRPr lang="en-GB" sz="4800" b="1" dirty="0"/>
          </a:p>
        </p:txBody>
      </p:sp>
      <p:pic>
        <p:nvPicPr>
          <p:cNvPr id="14" name="Picture 13">
            <a:extLst>
              <a:ext uri="{FF2B5EF4-FFF2-40B4-BE49-F238E27FC236}">
                <a16:creationId xmlns:a16="http://schemas.microsoft.com/office/drawing/2014/main" xmlns="" id="{AC82B15C-9518-4DF3-B7F1-432948ADC0C5}"/>
              </a:ext>
            </a:extLst>
          </p:cNvPr>
          <p:cNvPicPr>
            <a:picLocks noChangeAspect="1"/>
          </p:cNvPicPr>
          <p:nvPr/>
        </p:nvPicPr>
        <p:blipFill>
          <a:blip r:embed="rId2" cstate="print"/>
          <a:stretch>
            <a:fillRect/>
          </a:stretch>
        </p:blipFill>
        <p:spPr>
          <a:xfrm>
            <a:off x="71846" y="111008"/>
            <a:ext cx="2246811" cy="628544"/>
          </a:xfrm>
          <a:prstGeom prst="rect">
            <a:avLst/>
          </a:prstGeom>
        </p:spPr>
      </p:pic>
      <p:sp>
        <p:nvSpPr>
          <p:cNvPr id="13" name="CasellaDiTesto 12">
            <a:extLst>
              <a:ext uri="{FF2B5EF4-FFF2-40B4-BE49-F238E27FC236}">
                <a16:creationId xmlns:a16="http://schemas.microsoft.com/office/drawing/2014/main" xmlns="" id="{B9429F06-86DB-470A-ACC6-6C9E78C97A13}"/>
              </a:ext>
            </a:extLst>
          </p:cNvPr>
          <p:cNvSpPr txBox="1"/>
          <p:nvPr/>
        </p:nvSpPr>
        <p:spPr>
          <a:xfrm>
            <a:off x="387531" y="1460139"/>
            <a:ext cx="11416938" cy="4431983"/>
          </a:xfrm>
          <a:prstGeom prst="rect">
            <a:avLst/>
          </a:prstGeom>
          <a:noFill/>
        </p:spPr>
        <p:txBody>
          <a:bodyPr wrap="square" rtlCol="0">
            <a:spAutoFit/>
          </a:bodyPr>
          <a:lstStyle/>
          <a:p>
            <a:pPr marL="457200" indent="-457200" algn="just" fontAlgn="ctr">
              <a:buFont typeface="Arial" panose="020B0604020202020204" pitchFamily="34" charset="0"/>
              <a:buChar char="•"/>
            </a:pPr>
            <a:r>
              <a:rPr lang="en-US" sz="2200" b="1" dirty="0"/>
              <a:t>Jeff Bezos</a:t>
            </a:r>
            <a:r>
              <a:rPr lang="pl-PL" sz="2200" dirty="0"/>
              <a:t>. </a:t>
            </a:r>
            <a:r>
              <a:rPr lang="en-US" sz="2200" dirty="0"/>
              <a:t>If you choose to only do things that you know will work, you will leave many options on the table</a:t>
            </a:r>
          </a:p>
          <a:p>
            <a:pPr algn="just" fontAlgn="ctr"/>
            <a:endParaRPr lang="en-GB" sz="1000" dirty="0"/>
          </a:p>
          <a:p>
            <a:pPr marL="457200" indent="-457200" algn="just" fontAlgn="ctr">
              <a:buFont typeface="Arial" panose="020B0604020202020204" pitchFamily="34" charset="0"/>
              <a:buChar char="•"/>
            </a:pPr>
            <a:r>
              <a:rPr lang="en-US" sz="2200" b="1" dirty="0"/>
              <a:t>Richard Branson</a:t>
            </a:r>
            <a:r>
              <a:rPr lang="pl-PL" sz="2200" dirty="0"/>
              <a:t>. </a:t>
            </a:r>
            <a:r>
              <a:rPr lang="en-US" sz="2200" dirty="0"/>
              <a:t>You can be careful and try to avoid risks, but you can't protect yourself all the time</a:t>
            </a:r>
          </a:p>
          <a:p>
            <a:pPr algn="just" fontAlgn="ctr"/>
            <a:endParaRPr lang="en-GB" sz="1000" dirty="0"/>
          </a:p>
          <a:p>
            <a:pPr marL="457200" indent="-457200" algn="just" fontAlgn="ctr">
              <a:buFont typeface="Arial" panose="020B0604020202020204" pitchFamily="34" charset="0"/>
              <a:buChar char="•"/>
            </a:pPr>
            <a:r>
              <a:rPr lang="en-US" sz="2200" b="1" dirty="0"/>
              <a:t>Walt Disney</a:t>
            </a:r>
            <a:r>
              <a:rPr lang="pl-PL" sz="2200" dirty="0"/>
              <a:t>. </a:t>
            </a:r>
            <a:r>
              <a:rPr lang="en-US" sz="2200" dirty="0"/>
              <a:t>In my opinion, courage is the main quality of leadership. Usually it involves risk taking, especially in new ventures</a:t>
            </a:r>
          </a:p>
          <a:p>
            <a:pPr algn="just" fontAlgn="ctr"/>
            <a:endParaRPr lang="en-GB" sz="1000" dirty="0"/>
          </a:p>
          <a:p>
            <a:pPr marL="457200" indent="-457200" algn="just" fontAlgn="ctr">
              <a:buFont typeface="Arial" panose="020B0604020202020204" pitchFamily="34" charset="0"/>
              <a:buChar char="•"/>
            </a:pPr>
            <a:r>
              <a:rPr lang="en-US" sz="2200" b="1" dirty="0"/>
              <a:t>Mark Zuckerberg</a:t>
            </a:r>
            <a:r>
              <a:rPr lang="pl-PL" sz="2200" dirty="0"/>
              <a:t>. </a:t>
            </a:r>
            <a:r>
              <a:rPr lang="en-US" sz="2200" dirty="0"/>
              <a:t>The biggest risk is not taking any risks. In a rapidly changing world, the strategy that guarantees failure is not taking risks</a:t>
            </a:r>
          </a:p>
          <a:p>
            <a:pPr algn="just" fontAlgn="ctr"/>
            <a:endParaRPr lang="en-GB" sz="1000" dirty="0"/>
          </a:p>
          <a:p>
            <a:pPr marL="457200" indent="-457200" algn="just" fontAlgn="ctr">
              <a:buFont typeface="Arial" panose="020B0604020202020204" pitchFamily="34" charset="0"/>
              <a:buChar char="•"/>
            </a:pPr>
            <a:r>
              <a:rPr lang="en-US" sz="2200" b="1" dirty="0"/>
              <a:t>Henry Ford</a:t>
            </a:r>
            <a:r>
              <a:rPr lang="pl-PL" sz="2200" dirty="0"/>
              <a:t>. </a:t>
            </a:r>
            <a:r>
              <a:rPr lang="en-US" sz="2200" dirty="0"/>
              <a:t>No one can really guarantee the future. The best we can do is increase the chances, calculate the risks involved, assess our ability to deal with them, and execute our plans safely</a:t>
            </a:r>
            <a:endParaRPr lang="en-GB" sz="2200" dirty="0"/>
          </a:p>
        </p:txBody>
      </p:sp>
      <p:sp>
        <p:nvSpPr>
          <p:cNvPr id="9" name="Prostokąt 8">
            <a:extLst>
              <a:ext uri="{FF2B5EF4-FFF2-40B4-BE49-F238E27FC236}">
                <a16:creationId xmlns:a16="http://schemas.microsoft.com/office/drawing/2014/main" xmlns="" id="{645F0F6A-7BB4-4D53-AEE4-44E1DFE607C2}"/>
              </a:ext>
            </a:extLst>
          </p:cNvPr>
          <p:cNvSpPr/>
          <p:nvPr/>
        </p:nvSpPr>
        <p:spPr>
          <a:xfrm>
            <a:off x="5339597" y="5892122"/>
            <a:ext cx="1525867" cy="307777"/>
          </a:xfrm>
          <a:prstGeom prst="rect">
            <a:avLst/>
          </a:prstGeom>
        </p:spPr>
        <p:txBody>
          <a:bodyPr wrap="none">
            <a:spAutoFit/>
          </a:bodyPr>
          <a:lstStyle/>
          <a:p>
            <a:r>
              <a:rPr lang="en-GB" sz="1400" dirty="0"/>
              <a:t>Source: own study</a:t>
            </a:r>
          </a:p>
        </p:txBody>
      </p:sp>
      <p:sp>
        <p:nvSpPr>
          <p:cNvPr id="16" name="Rectangle 9">
            <a:extLst>
              <a:ext uri="{FF2B5EF4-FFF2-40B4-BE49-F238E27FC236}">
                <a16:creationId xmlns="" xmlns:a16="http://schemas.microsoft.com/office/drawing/2014/main" xmlns:lc="http://schemas.openxmlformats.org/drawingml/2006/lockedCanvas" id="{D3F154E4-91BF-454F-8191-5E87AB70BB61}"/>
              </a:ext>
            </a:extLst>
          </p:cNvPr>
          <p:cNvSpPr/>
          <p:nvPr/>
        </p:nvSpPr>
        <p:spPr>
          <a:xfrm>
            <a:off x="1806129" y="6119336"/>
            <a:ext cx="4577980" cy="738664"/>
          </a:xfrm>
          <a:prstGeom prst="rect">
            <a:avLst/>
          </a:prstGeom>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This project has been funded with support from the European Commission. This document and its contents reflect the views only of the authors, and the Commission cannot be held responsible for any use which may be made of the information contained therein</a:t>
            </a:r>
            <a:r>
              <a:rPr lang="en-US" sz="1050" dirty="0">
                <a:latin typeface="Calibri" panose="020F0502020204030204" pitchFamily="34" charset="0"/>
                <a:ea typeface="Calibri" panose="020F0502020204030204" pitchFamily="34" charset="0"/>
                <a:cs typeface="Times New Roman" panose="02020603050405020304" pitchFamily="18" charset="0"/>
              </a:rPr>
              <a:t>​</a:t>
            </a:r>
            <a:endParaRPr lang="en-US" sz="105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7" name="Picture 14">
            <a:extLst>
              <a:ext uri="{FF2B5EF4-FFF2-40B4-BE49-F238E27FC236}">
                <a16:creationId xmlns="" xmlns:a16="http://schemas.microsoft.com/office/drawing/2014/main" xmlns:lc="http://schemas.openxmlformats.org/drawingml/2006/lockedCanvas" id="{EDA58C0D-332B-4CA6-B51B-6306B590E425}"/>
              </a:ext>
            </a:extLst>
          </p:cNvPr>
          <p:cNvPicPr>
            <a:picLocks noChangeAspect="1"/>
          </p:cNvPicPr>
          <p:nvPr/>
        </p:nvPicPr>
        <p:blipFill>
          <a:blip r:embed="rId3" cstate="print"/>
          <a:stretch>
            <a:fillRect/>
          </a:stretch>
        </p:blipFill>
        <p:spPr>
          <a:xfrm>
            <a:off x="71846" y="6301315"/>
            <a:ext cx="1755570" cy="398758"/>
          </a:xfrm>
          <a:prstGeom prst="rect">
            <a:avLst/>
          </a:prstGeom>
        </p:spPr>
      </p:pic>
      <p:sp>
        <p:nvSpPr>
          <p:cNvPr id="18" name="CasellaDiTesto 17"/>
          <p:cNvSpPr txBox="1"/>
          <p:nvPr/>
        </p:nvSpPr>
        <p:spPr>
          <a:xfrm>
            <a:off x="7326893" y="6148223"/>
            <a:ext cx="4975588" cy="738664"/>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050" dirty="0">
                <a:latin typeface="Calibri" panose="020F0502020204030204" pitchFamily="34" charset="0"/>
                <a:cs typeface="Calibri" panose="020F0502020204030204" pitchFamily="34" charset="0"/>
              </a:rPr>
              <a:t>Legal description – Creative Commons licensing: The materials published on the </a:t>
            </a:r>
            <a:r>
              <a:rPr lang="en-US" sz="1050" dirty="0" err="1">
                <a:latin typeface="Calibri" panose="020F0502020204030204" pitchFamily="34" charset="0"/>
                <a:cs typeface="Calibri" panose="020F0502020204030204" pitchFamily="34" charset="0"/>
              </a:rPr>
              <a:t>EntreComp</a:t>
            </a:r>
            <a:r>
              <a:rPr lang="en-US" sz="1050" dirty="0">
                <a:latin typeface="Calibri" panose="020F0502020204030204" pitchFamily="34" charset="0"/>
                <a:cs typeface="Calibri" panose="020F0502020204030204" pitchFamily="34" charset="0"/>
              </a:rPr>
              <a:t> project website are classified as Open Educational Resources' (OER) and can be freely (without permission of their creators): downloaded, used, reused, copied, adapted, and shared by users, with information about the source of their origin</a:t>
            </a:r>
            <a:r>
              <a:rPr lang="en-US" sz="1050" dirty="0" smtClean="0">
                <a:latin typeface="Calibri" panose="020F0502020204030204" pitchFamily="34" charset="0"/>
                <a:cs typeface="Calibri" panose="020F0502020204030204" pitchFamily="34" charset="0"/>
              </a:rPr>
              <a:t>.</a:t>
            </a:r>
            <a:endParaRPr lang="en-US" sz="1050" dirty="0">
              <a:latin typeface="Calibri" panose="020F0502020204030204" pitchFamily="34" charset="0"/>
              <a:cs typeface="Calibri" panose="020F0502020204030204" pitchFamily="34" charset="0"/>
            </a:endParaRPr>
          </a:p>
        </p:txBody>
      </p:sp>
      <p:pic>
        <p:nvPicPr>
          <p:cNvPr id="19" name="Immagine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V="1">
            <a:off x="6384109" y="6314377"/>
            <a:ext cx="976864" cy="348582"/>
          </a:xfrm>
          <a:prstGeom prst="rect">
            <a:avLst/>
          </a:prstGeom>
        </p:spPr>
      </p:pic>
    </p:spTree>
    <p:extLst>
      <p:ext uri="{BB962C8B-B14F-4D97-AF65-F5344CB8AC3E}">
        <p14:creationId xmlns:p14="http://schemas.microsoft.com/office/powerpoint/2010/main" val="365193784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a16="http://schemas.microsoft.com/office/drawing/2014/main" xmlns=""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a16="http://schemas.microsoft.com/office/drawing/2014/main" xmlns="" id="{36560260-39B2-4C92-B815-0A5BB23A7859}"/>
              </a:ext>
            </a:extLst>
          </p:cNvPr>
          <p:cNvSpPr txBox="1"/>
          <p:nvPr/>
        </p:nvSpPr>
        <p:spPr>
          <a:xfrm>
            <a:off x="2671084" y="9781"/>
            <a:ext cx="9314087" cy="830997"/>
          </a:xfrm>
          <a:prstGeom prst="rect">
            <a:avLst/>
          </a:prstGeom>
          <a:noFill/>
        </p:spPr>
        <p:txBody>
          <a:bodyPr wrap="square" rtlCol="0">
            <a:spAutoFit/>
          </a:bodyPr>
          <a:lstStyle/>
          <a:p>
            <a:pPr algn="just"/>
            <a:r>
              <a:rPr lang="en-US" sz="4800" b="1" dirty="0">
                <a:cs typeface="Arial" panose="020B0604020202020204" pitchFamily="34" charset="0"/>
              </a:rPr>
              <a:t>Ways of dealing with uncertainty…</a:t>
            </a:r>
            <a:endParaRPr lang="en-GB" sz="4800" b="1" dirty="0"/>
          </a:p>
        </p:txBody>
      </p:sp>
      <p:pic>
        <p:nvPicPr>
          <p:cNvPr id="14" name="Picture 13">
            <a:extLst>
              <a:ext uri="{FF2B5EF4-FFF2-40B4-BE49-F238E27FC236}">
                <a16:creationId xmlns:a16="http://schemas.microsoft.com/office/drawing/2014/main" xmlns="" id="{AC82B15C-9518-4DF3-B7F1-432948ADC0C5}"/>
              </a:ext>
            </a:extLst>
          </p:cNvPr>
          <p:cNvPicPr>
            <a:picLocks noChangeAspect="1"/>
          </p:cNvPicPr>
          <p:nvPr/>
        </p:nvPicPr>
        <p:blipFill>
          <a:blip r:embed="rId2" cstate="print"/>
          <a:stretch>
            <a:fillRect/>
          </a:stretch>
        </p:blipFill>
        <p:spPr>
          <a:xfrm>
            <a:off x="71846" y="111008"/>
            <a:ext cx="2246811" cy="628544"/>
          </a:xfrm>
          <a:prstGeom prst="rect">
            <a:avLst/>
          </a:prstGeom>
        </p:spPr>
      </p:pic>
      <p:sp>
        <p:nvSpPr>
          <p:cNvPr id="13" name="CasellaDiTesto 12">
            <a:extLst>
              <a:ext uri="{FF2B5EF4-FFF2-40B4-BE49-F238E27FC236}">
                <a16:creationId xmlns:a16="http://schemas.microsoft.com/office/drawing/2014/main" xmlns="" id="{B9429F06-86DB-470A-ACC6-6C9E78C97A13}"/>
              </a:ext>
            </a:extLst>
          </p:cNvPr>
          <p:cNvSpPr txBox="1"/>
          <p:nvPr/>
        </p:nvSpPr>
        <p:spPr>
          <a:xfrm>
            <a:off x="387531" y="1460139"/>
            <a:ext cx="11416938" cy="430887"/>
          </a:xfrm>
          <a:prstGeom prst="rect">
            <a:avLst/>
          </a:prstGeom>
          <a:noFill/>
        </p:spPr>
        <p:txBody>
          <a:bodyPr wrap="square" rtlCol="0">
            <a:spAutoFit/>
          </a:bodyPr>
          <a:lstStyle/>
          <a:p>
            <a:pPr algn="just" fontAlgn="ctr"/>
            <a:r>
              <a:rPr lang="en-GB" sz="2200" dirty="0"/>
              <a:t>In short: </a:t>
            </a:r>
          </a:p>
        </p:txBody>
      </p:sp>
      <p:sp>
        <p:nvSpPr>
          <p:cNvPr id="9" name="Prostokąt 8">
            <a:extLst>
              <a:ext uri="{FF2B5EF4-FFF2-40B4-BE49-F238E27FC236}">
                <a16:creationId xmlns:a16="http://schemas.microsoft.com/office/drawing/2014/main" xmlns="" id="{645F0F6A-7BB4-4D53-AEE4-44E1DFE607C2}"/>
              </a:ext>
            </a:extLst>
          </p:cNvPr>
          <p:cNvSpPr/>
          <p:nvPr/>
        </p:nvSpPr>
        <p:spPr>
          <a:xfrm>
            <a:off x="5339597" y="5892122"/>
            <a:ext cx="1525867" cy="307777"/>
          </a:xfrm>
          <a:prstGeom prst="rect">
            <a:avLst/>
          </a:prstGeom>
        </p:spPr>
        <p:txBody>
          <a:bodyPr wrap="none">
            <a:spAutoFit/>
          </a:bodyPr>
          <a:lstStyle/>
          <a:p>
            <a:r>
              <a:rPr lang="en-GB" sz="1400" dirty="0"/>
              <a:t>Source: own study</a:t>
            </a:r>
          </a:p>
        </p:txBody>
      </p:sp>
      <p:graphicFrame>
        <p:nvGraphicFramePr>
          <p:cNvPr id="16" name="Diagram 15">
            <a:extLst>
              <a:ext uri="{FF2B5EF4-FFF2-40B4-BE49-F238E27FC236}">
                <a16:creationId xmlns:a16="http://schemas.microsoft.com/office/drawing/2014/main" xmlns="" id="{4A669893-AD3E-47A8-9046-8F4854432887}"/>
              </a:ext>
            </a:extLst>
          </p:cNvPr>
          <p:cNvGraphicFramePr/>
          <p:nvPr>
            <p:extLst>
              <p:ext uri="{D42A27DB-BD31-4B8C-83A1-F6EECF244321}">
                <p14:modId xmlns:p14="http://schemas.microsoft.com/office/powerpoint/2010/main" val="2304397149"/>
              </p:ext>
            </p:extLst>
          </p:nvPr>
        </p:nvGraphicFramePr>
        <p:xfrm>
          <a:off x="576983" y="1665796"/>
          <a:ext cx="11051094" cy="43253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7" name="Rectangle 9">
            <a:extLst>
              <a:ext uri="{FF2B5EF4-FFF2-40B4-BE49-F238E27FC236}">
                <a16:creationId xmlns="" xmlns:a16="http://schemas.microsoft.com/office/drawing/2014/main" xmlns:lc="http://schemas.openxmlformats.org/drawingml/2006/lockedCanvas" id="{D3F154E4-91BF-454F-8191-5E87AB70BB61}"/>
              </a:ext>
            </a:extLst>
          </p:cNvPr>
          <p:cNvSpPr/>
          <p:nvPr/>
        </p:nvSpPr>
        <p:spPr>
          <a:xfrm>
            <a:off x="1806129" y="6119336"/>
            <a:ext cx="4577980" cy="738664"/>
          </a:xfrm>
          <a:prstGeom prst="rect">
            <a:avLst/>
          </a:prstGeom>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This project has been funded with support from the European Commission. This document and its contents reflect the views only of the authors, and the Commission cannot be held responsible for any use which may be made of the information contained therein</a:t>
            </a:r>
            <a:r>
              <a:rPr lang="en-US" sz="1050" dirty="0">
                <a:latin typeface="Calibri" panose="020F0502020204030204" pitchFamily="34" charset="0"/>
                <a:ea typeface="Calibri" panose="020F0502020204030204" pitchFamily="34" charset="0"/>
                <a:cs typeface="Times New Roman" panose="02020603050405020304" pitchFamily="18" charset="0"/>
              </a:rPr>
              <a:t>​</a:t>
            </a:r>
            <a:endParaRPr lang="en-US" sz="105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8" name="Picture 14">
            <a:extLst>
              <a:ext uri="{FF2B5EF4-FFF2-40B4-BE49-F238E27FC236}">
                <a16:creationId xmlns="" xmlns:a16="http://schemas.microsoft.com/office/drawing/2014/main" xmlns:lc="http://schemas.openxmlformats.org/drawingml/2006/lockedCanvas" id="{EDA58C0D-332B-4CA6-B51B-6306B590E425}"/>
              </a:ext>
            </a:extLst>
          </p:cNvPr>
          <p:cNvPicPr>
            <a:picLocks noChangeAspect="1"/>
          </p:cNvPicPr>
          <p:nvPr/>
        </p:nvPicPr>
        <p:blipFill>
          <a:blip r:embed="rId8" cstate="print"/>
          <a:stretch>
            <a:fillRect/>
          </a:stretch>
        </p:blipFill>
        <p:spPr>
          <a:xfrm>
            <a:off x="71846" y="6301315"/>
            <a:ext cx="1755570" cy="398758"/>
          </a:xfrm>
          <a:prstGeom prst="rect">
            <a:avLst/>
          </a:prstGeom>
        </p:spPr>
      </p:pic>
      <p:sp>
        <p:nvSpPr>
          <p:cNvPr id="19" name="CasellaDiTesto 17"/>
          <p:cNvSpPr txBox="1"/>
          <p:nvPr/>
        </p:nvSpPr>
        <p:spPr>
          <a:xfrm>
            <a:off x="7326893" y="6148223"/>
            <a:ext cx="4975588" cy="738664"/>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050" dirty="0">
                <a:latin typeface="Calibri" panose="020F0502020204030204" pitchFamily="34" charset="0"/>
                <a:cs typeface="Calibri" panose="020F0502020204030204" pitchFamily="34" charset="0"/>
              </a:rPr>
              <a:t>Legal description – Creative Commons licensing: The materials published on the </a:t>
            </a:r>
            <a:r>
              <a:rPr lang="en-US" sz="1050" dirty="0" err="1">
                <a:latin typeface="Calibri" panose="020F0502020204030204" pitchFamily="34" charset="0"/>
                <a:cs typeface="Calibri" panose="020F0502020204030204" pitchFamily="34" charset="0"/>
              </a:rPr>
              <a:t>EntreComp</a:t>
            </a:r>
            <a:r>
              <a:rPr lang="en-US" sz="1050" dirty="0">
                <a:latin typeface="Calibri" panose="020F0502020204030204" pitchFamily="34" charset="0"/>
                <a:cs typeface="Calibri" panose="020F0502020204030204" pitchFamily="34" charset="0"/>
              </a:rPr>
              <a:t> project website are classified as Open Educational Resources' (OER) and can be freely (without permission of their creators): downloaded, used, reused, copied, adapted, and shared by users, with information about the source of their origin</a:t>
            </a:r>
            <a:r>
              <a:rPr lang="en-US" sz="1050" dirty="0" smtClean="0">
                <a:latin typeface="Calibri" panose="020F0502020204030204" pitchFamily="34" charset="0"/>
                <a:cs typeface="Calibri" panose="020F0502020204030204" pitchFamily="34" charset="0"/>
              </a:rPr>
              <a:t>.</a:t>
            </a:r>
            <a:endParaRPr lang="en-US" sz="1050" dirty="0">
              <a:latin typeface="Calibri" panose="020F0502020204030204" pitchFamily="34" charset="0"/>
              <a:cs typeface="Calibri" panose="020F0502020204030204" pitchFamily="34" charset="0"/>
            </a:endParaRPr>
          </a:p>
        </p:txBody>
      </p:sp>
      <p:pic>
        <p:nvPicPr>
          <p:cNvPr id="20" name="Immagine 1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flipV="1">
            <a:off x="6384109" y="6314377"/>
            <a:ext cx="976864" cy="348582"/>
          </a:xfrm>
          <a:prstGeom prst="rect">
            <a:avLst/>
          </a:prstGeom>
        </p:spPr>
      </p:pic>
    </p:spTree>
    <p:extLst>
      <p:ext uri="{BB962C8B-B14F-4D97-AF65-F5344CB8AC3E}">
        <p14:creationId xmlns:p14="http://schemas.microsoft.com/office/powerpoint/2010/main" val="296909236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a16="http://schemas.microsoft.com/office/drawing/2014/main" xmlns=""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a16="http://schemas.microsoft.com/office/drawing/2014/main" xmlns="" id="{36560260-39B2-4C92-B815-0A5BB23A7859}"/>
              </a:ext>
            </a:extLst>
          </p:cNvPr>
          <p:cNvSpPr txBox="1"/>
          <p:nvPr/>
        </p:nvSpPr>
        <p:spPr>
          <a:xfrm>
            <a:off x="2671084" y="9781"/>
            <a:ext cx="9314087" cy="830997"/>
          </a:xfrm>
          <a:prstGeom prst="rect">
            <a:avLst/>
          </a:prstGeom>
          <a:noFill/>
        </p:spPr>
        <p:txBody>
          <a:bodyPr wrap="square" rtlCol="0">
            <a:spAutoFit/>
          </a:bodyPr>
          <a:lstStyle/>
          <a:p>
            <a:pPr algn="just"/>
            <a:r>
              <a:rPr lang="en-US" sz="4800" b="1" dirty="0">
                <a:cs typeface="Arial" panose="020B0604020202020204" pitchFamily="34" charset="0"/>
              </a:rPr>
              <a:t>…and the implication for business:</a:t>
            </a:r>
            <a:endParaRPr lang="en-GB" sz="4800" b="1" dirty="0"/>
          </a:p>
        </p:txBody>
      </p:sp>
      <p:pic>
        <p:nvPicPr>
          <p:cNvPr id="14" name="Picture 13">
            <a:extLst>
              <a:ext uri="{FF2B5EF4-FFF2-40B4-BE49-F238E27FC236}">
                <a16:creationId xmlns:a16="http://schemas.microsoft.com/office/drawing/2014/main" xmlns="" id="{AC82B15C-9518-4DF3-B7F1-432948ADC0C5}"/>
              </a:ext>
            </a:extLst>
          </p:cNvPr>
          <p:cNvPicPr>
            <a:picLocks noChangeAspect="1"/>
          </p:cNvPicPr>
          <p:nvPr/>
        </p:nvPicPr>
        <p:blipFill>
          <a:blip r:embed="rId2" cstate="print"/>
          <a:stretch>
            <a:fillRect/>
          </a:stretch>
        </p:blipFill>
        <p:spPr>
          <a:xfrm>
            <a:off x="71846" y="111008"/>
            <a:ext cx="2246811" cy="628544"/>
          </a:xfrm>
          <a:prstGeom prst="rect">
            <a:avLst/>
          </a:prstGeom>
        </p:spPr>
      </p:pic>
      <p:sp>
        <p:nvSpPr>
          <p:cNvPr id="13" name="CasellaDiTesto 12">
            <a:extLst>
              <a:ext uri="{FF2B5EF4-FFF2-40B4-BE49-F238E27FC236}">
                <a16:creationId xmlns:a16="http://schemas.microsoft.com/office/drawing/2014/main" xmlns="" id="{B9429F06-86DB-470A-ACC6-6C9E78C97A13}"/>
              </a:ext>
            </a:extLst>
          </p:cNvPr>
          <p:cNvSpPr txBox="1"/>
          <p:nvPr/>
        </p:nvSpPr>
        <p:spPr>
          <a:xfrm>
            <a:off x="387531" y="1460139"/>
            <a:ext cx="11416938" cy="430887"/>
          </a:xfrm>
          <a:prstGeom prst="rect">
            <a:avLst/>
          </a:prstGeom>
          <a:noFill/>
        </p:spPr>
        <p:txBody>
          <a:bodyPr wrap="square" rtlCol="0">
            <a:spAutoFit/>
          </a:bodyPr>
          <a:lstStyle/>
          <a:p>
            <a:pPr algn="just" fontAlgn="ctr"/>
            <a:r>
              <a:rPr lang="en-GB" sz="2200" dirty="0"/>
              <a:t>In short: </a:t>
            </a:r>
          </a:p>
        </p:txBody>
      </p:sp>
      <p:sp>
        <p:nvSpPr>
          <p:cNvPr id="9" name="Prostokąt 8">
            <a:extLst>
              <a:ext uri="{FF2B5EF4-FFF2-40B4-BE49-F238E27FC236}">
                <a16:creationId xmlns:a16="http://schemas.microsoft.com/office/drawing/2014/main" xmlns="" id="{645F0F6A-7BB4-4D53-AEE4-44E1DFE607C2}"/>
              </a:ext>
            </a:extLst>
          </p:cNvPr>
          <p:cNvSpPr/>
          <p:nvPr/>
        </p:nvSpPr>
        <p:spPr>
          <a:xfrm>
            <a:off x="5339597" y="5892122"/>
            <a:ext cx="1525867" cy="307777"/>
          </a:xfrm>
          <a:prstGeom prst="rect">
            <a:avLst/>
          </a:prstGeom>
        </p:spPr>
        <p:txBody>
          <a:bodyPr wrap="none">
            <a:spAutoFit/>
          </a:bodyPr>
          <a:lstStyle/>
          <a:p>
            <a:r>
              <a:rPr lang="en-GB" sz="1400" dirty="0"/>
              <a:t>Source: own study</a:t>
            </a:r>
          </a:p>
        </p:txBody>
      </p:sp>
      <p:graphicFrame>
        <p:nvGraphicFramePr>
          <p:cNvPr id="17" name="Diagram 15">
            <a:extLst>
              <a:ext uri="{FF2B5EF4-FFF2-40B4-BE49-F238E27FC236}">
                <a16:creationId xmlns:a16="http://schemas.microsoft.com/office/drawing/2014/main" xmlns="" id="{B7D854BF-5B20-43A0-BD9E-653C15EA7507}"/>
              </a:ext>
            </a:extLst>
          </p:cNvPr>
          <p:cNvGraphicFramePr/>
          <p:nvPr>
            <p:extLst>
              <p:ext uri="{D42A27DB-BD31-4B8C-83A1-F6EECF244321}">
                <p14:modId xmlns:p14="http://schemas.microsoft.com/office/powerpoint/2010/main" val="2634533063"/>
              </p:ext>
            </p:extLst>
          </p:nvPr>
        </p:nvGraphicFramePr>
        <p:xfrm>
          <a:off x="1175656" y="1848896"/>
          <a:ext cx="9746902" cy="39891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6" name="Rectangle 9">
            <a:extLst>
              <a:ext uri="{FF2B5EF4-FFF2-40B4-BE49-F238E27FC236}">
                <a16:creationId xmlns="" xmlns:a16="http://schemas.microsoft.com/office/drawing/2014/main" xmlns:lc="http://schemas.openxmlformats.org/drawingml/2006/lockedCanvas" id="{D3F154E4-91BF-454F-8191-5E87AB70BB61}"/>
              </a:ext>
            </a:extLst>
          </p:cNvPr>
          <p:cNvSpPr/>
          <p:nvPr/>
        </p:nvSpPr>
        <p:spPr>
          <a:xfrm>
            <a:off x="1806129" y="6119336"/>
            <a:ext cx="4577980" cy="738664"/>
          </a:xfrm>
          <a:prstGeom prst="rect">
            <a:avLst/>
          </a:prstGeom>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This project has been funded with support from the European Commission. This document and its contents reflect the views only of the authors, and the Commission cannot be held responsible for any use which may be made of the information contained therein</a:t>
            </a:r>
            <a:r>
              <a:rPr lang="en-US" sz="1050" dirty="0">
                <a:latin typeface="Calibri" panose="020F0502020204030204" pitchFamily="34" charset="0"/>
                <a:ea typeface="Calibri" panose="020F0502020204030204" pitchFamily="34" charset="0"/>
                <a:cs typeface="Times New Roman" panose="02020603050405020304" pitchFamily="18" charset="0"/>
              </a:rPr>
              <a:t>​</a:t>
            </a:r>
            <a:endParaRPr lang="en-US" sz="105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8" name="Picture 14">
            <a:extLst>
              <a:ext uri="{FF2B5EF4-FFF2-40B4-BE49-F238E27FC236}">
                <a16:creationId xmlns="" xmlns:a16="http://schemas.microsoft.com/office/drawing/2014/main" xmlns:lc="http://schemas.openxmlformats.org/drawingml/2006/lockedCanvas" id="{EDA58C0D-332B-4CA6-B51B-6306B590E425}"/>
              </a:ext>
            </a:extLst>
          </p:cNvPr>
          <p:cNvPicPr>
            <a:picLocks noChangeAspect="1"/>
          </p:cNvPicPr>
          <p:nvPr/>
        </p:nvPicPr>
        <p:blipFill>
          <a:blip r:embed="rId8" cstate="print"/>
          <a:stretch>
            <a:fillRect/>
          </a:stretch>
        </p:blipFill>
        <p:spPr>
          <a:xfrm>
            <a:off x="71846" y="6301315"/>
            <a:ext cx="1755570" cy="398758"/>
          </a:xfrm>
          <a:prstGeom prst="rect">
            <a:avLst/>
          </a:prstGeom>
        </p:spPr>
      </p:pic>
      <p:sp>
        <p:nvSpPr>
          <p:cNvPr id="19" name="CasellaDiTesto 17"/>
          <p:cNvSpPr txBox="1"/>
          <p:nvPr/>
        </p:nvSpPr>
        <p:spPr>
          <a:xfrm>
            <a:off x="7326893" y="6148223"/>
            <a:ext cx="4975588" cy="738664"/>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050" dirty="0">
                <a:latin typeface="Calibri" panose="020F0502020204030204" pitchFamily="34" charset="0"/>
                <a:cs typeface="Calibri" panose="020F0502020204030204" pitchFamily="34" charset="0"/>
              </a:rPr>
              <a:t>Legal description – Creative Commons licensing: The materials published on the </a:t>
            </a:r>
            <a:r>
              <a:rPr lang="en-US" sz="1050" dirty="0" err="1">
                <a:latin typeface="Calibri" panose="020F0502020204030204" pitchFamily="34" charset="0"/>
                <a:cs typeface="Calibri" panose="020F0502020204030204" pitchFamily="34" charset="0"/>
              </a:rPr>
              <a:t>EntreComp</a:t>
            </a:r>
            <a:r>
              <a:rPr lang="en-US" sz="1050" dirty="0">
                <a:latin typeface="Calibri" panose="020F0502020204030204" pitchFamily="34" charset="0"/>
                <a:cs typeface="Calibri" panose="020F0502020204030204" pitchFamily="34" charset="0"/>
              </a:rPr>
              <a:t> project website are classified as Open Educational Resources' (OER) and can be freely (without permission of their creators): downloaded, used, reused, copied, adapted, and shared by users, with information about the source of their origin</a:t>
            </a:r>
            <a:r>
              <a:rPr lang="en-US" sz="1050" dirty="0" smtClean="0">
                <a:latin typeface="Calibri" panose="020F0502020204030204" pitchFamily="34" charset="0"/>
                <a:cs typeface="Calibri" panose="020F0502020204030204" pitchFamily="34" charset="0"/>
              </a:rPr>
              <a:t>.</a:t>
            </a:r>
            <a:endParaRPr lang="en-US" sz="1050" dirty="0">
              <a:latin typeface="Calibri" panose="020F0502020204030204" pitchFamily="34" charset="0"/>
              <a:cs typeface="Calibri" panose="020F0502020204030204" pitchFamily="34" charset="0"/>
            </a:endParaRPr>
          </a:p>
        </p:txBody>
      </p:sp>
      <p:pic>
        <p:nvPicPr>
          <p:cNvPr id="20" name="Immagine 1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flipV="1">
            <a:off x="6384109" y="6314377"/>
            <a:ext cx="976864" cy="348582"/>
          </a:xfrm>
          <a:prstGeom prst="rect">
            <a:avLst/>
          </a:prstGeom>
        </p:spPr>
      </p:pic>
    </p:spTree>
    <p:extLst>
      <p:ext uri="{BB962C8B-B14F-4D97-AF65-F5344CB8AC3E}">
        <p14:creationId xmlns:p14="http://schemas.microsoft.com/office/powerpoint/2010/main" val="18804543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a16="http://schemas.microsoft.com/office/drawing/2014/main" xmlns=""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a16="http://schemas.microsoft.com/office/drawing/2014/main" xmlns="" id="{36560260-39B2-4C92-B815-0A5BB23A7859}"/>
              </a:ext>
            </a:extLst>
          </p:cNvPr>
          <p:cNvSpPr txBox="1"/>
          <p:nvPr/>
        </p:nvSpPr>
        <p:spPr>
          <a:xfrm>
            <a:off x="2671084" y="9781"/>
            <a:ext cx="9314087" cy="830997"/>
          </a:xfrm>
          <a:prstGeom prst="rect">
            <a:avLst/>
          </a:prstGeom>
          <a:noFill/>
        </p:spPr>
        <p:txBody>
          <a:bodyPr wrap="square" rtlCol="0">
            <a:spAutoFit/>
          </a:bodyPr>
          <a:lstStyle/>
          <a:p>
            <a:pPr algn="just"/>
            <a:r>
              <a:rPr lang="en-US" sz="4800" b="1" dirty="0"/>
              <a:t>Suggestions for self-study</a:t>
            </a:r>
            <a:endParaRPr lang="en-GB" sz="4800" b="1" dirty="0"/>
          </a:p>
        </p:txBody>
      </p:sp>
      <p:pic>
        <p:nvPicPr>
          <p:cNvPr id="14" name="Picture 13">
            <a:extLst>
              <a:ext uri="{FF2B5EF4-FFF2-40B4-BE49-F238E27FC236}">
                <a16:creationId xmlns:a16="http://schemas.microsoft.com/office/drawing/2014/main" xmlns="" id="{AC82B15C-9518-4DF3-B7F1-432948ADC0C5}"/>
              </a:ext>
            </a:extLst>
          </p:cNvPr>
          <p:cNvPicPr>
            <a:picLocks noChangeAspect="1"/>
          </p:cNvPicPr>
          <p:nvPr/>
        </p:nvPicPr>
        <p:blipFill>
          <a:blip r:embed="rId2" cstate="print"/>
          <a:stretch>
            <a:fillRect/>
          </a:stretch>
        </p:blipFill>
        <p:spPr>
          <a:xfrm>
            <a:off x="71846" y="111008"/>
            <a:ext cx="2246811" cy="628544"/>
          </a:xfrm>
          <a:prstGeom prst="rect">
            <a:avLst/>
          </a:prstGeom>
        </p:spPr>
      </p:pic>
      <p:sp>
        <p:nvSpPr>
          <p:cNvPr id="13" name="CasellaDiTesto 12">
            <a:extLst>
              <a:ext uri="{FF2B5EF4-FFF2-40B4-BE49-F238E27FC236}">
                <a16:creationId xmlns:a16="http://schemas.microsoft.com/office/drawing/2014/main" xmlns="" id="{B9429F06-86DB-470A-ACC6-6C9E78C97A13}"/>
              </a:ext>
            </a:extLst>
          </p:cNvPr>
          <p:cNvSpPr txBox="1"/>
          <p:nvPr/>
        </p:nvSpPr>
        <p:spPr>
          <a:xfrm>
            <a:off x="387531" y="1460139"/>
            <a:ext cx="11416938" cy="2123658"/>
          </a:xfrm>
          <a:prstGeom prst="rect">
            <a:avLst/>
          </a:prstGeom>
          <a:noFill/>
        </p:spPr>
        <p:txBody>
          <a:bodyPr wrap="square" rtlCol="0">
            <a:spAutoFit/>
          </a:bodyPr>
          <a:lstStyle/>
          <a:p>
            <a:pPr algn="just" fontAlgn="ctr"/>
            <a:r>
              <a:rPr lang="en-US" sz="2200" dirty="0"/>
              <a:t>In this video, Andy Penaluna, Director of the International Institute for Creative Entrepreneurial Development (</a:t>
            </a:r>
            <a:r>
              <a:rPr lang="en-US" sz="2200" dirty="0">
                <a:hlinkClick r:id="rId3"/>
              </a:rPr>
              <a:t>http://www.uwtsd.ac.uk/iiced</a:t>
            </a:r>
            <a:r>
              <a:rPr lang="en-US" sz="2200" dirty="0"/>
              <a:t>) at the University of Wales Trinity Saint David, explains that students can be exposed to uncertain, ambiguous activities where things change, deadlines shifts and there are no clear instructions on what shall be done next. Being exposed to such situations allows them to develop strategies to cope and learn to flexibly adapt to changing environments.</a:t>
            </a:r>
            <a:endParaRPr lang="de-DE" sz="2200" dirty="0"/>
          </a:p>
        </p:txBody>
      </p:sp>
      <p:pic>
        <p:nvPicPr>
          <p:cNvPr id="16" name="Picture 2" descr="C:\Users\Dell\Documents\ERASMUS_KA2\KONSPEKTY SZKOLEŃ\grafiki\uncertenity.png">
            <a:hlinkClick r:id="rId4"/>
            <a:extLst>
              <a:ext uri="{FF2B5EF4-FFF2-40B4-BE49-F238E27FC236}">
                <a16:creationId xmlns:a16="http://schemas.microsoft.com/office/drawing/2014/main" xmlns="" id="{FFAAE1B6-96C8-4F7F-9651-35A0DB17C145}"/>
              </a:ext>
            </a:extLst>
          </p:cNvPr>
          <p:cNvPicPr>
            <a:picLocks noChangeAspect="1" noChangeArrowheads="1"/>
          </p:cNvPicPr>
          <p:nvPr/>
        </p:nvPicPr>
        <p:blipFill>
          <a:blip r:embed="rId5" cstate="print"/>
          <a:srcRect/>
          <a:stretch>
            <a:fillRect/>
          </a:stretch>
        </p:blipFill>
        <p:spPr bwMode="auto">
          <a:xfrm>
            <a:off x="3449501" y="3300412"/>
            <a:ext cx="5306060" cy="2866279"/>
          </a:xfrm>
          <a:prstGeom prst="rect">
            <a:avLst/>
          </a:prstGeom>
          <a:noFill/>
        </p:spPr>
      </p:pic>
      <p:sp>
        <p:nvSpPr>
          <p:cNvPr id="9" name="Rectangle 9">
            <a:extLst>
              <a:ext uri="{FF2B5EF4-FFF2-40B4-BE49-F238E27FC236}">
                <a16:creationId xmlns="" xmlns:a16="http://schemas.microsoft.com/office/drawing/2014/main" xmlns:lc="http://schemas.openxmlformats.org/drawingml/2006/lockedCanvas" id="{D3F154E4-91BF-454F-8191-5E87AB70BB61}"/>
              </a:ext>
            </a:extLst>
          </p:cNvPr>
          <p:cNvSpPr/>
          <p:nvPr/>
        </p:nvSpPr>
        <p:spPr>
          <a:xfrm>
            <a:off x="1806129" y="6119336"/>
            <a:ext cx="4577980" cy="738664"/>
          </a:xfrm>
          <a:prstGeom prst="rect">
            <a:avLst/>
          </a:prstGeom>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This project has been funded with support from the European Commission. This document and its contents reflect the views only of the authors, and the Commission cannot be held responsible for any use which may be made of the information contained therein</a:t>
            </a:r>
            <a:r>
              <a:rPr lang="en-US" sz="1050" dirty="0">
                <a:latin typeface="Calibri" panose="020F0502020204030204" pitchFamily="34" charset="0"/>
                <a:ea typeface="Calibri" panose="020F0502020204030204" pitchFamily="34" charset="0"/>
                <a:cs typeface="Times New Roman" panose="02020603050405020304" pitchFamily="18" charset="0"/>
              </a:rPr>
              <a:t>​</a:t>
            </a:r>
            <a:endParaRPr lang="en-US" sz="105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7" name="Picture 14">
            <a:extLst>
              <a:ext uri="{FF2B5EF4-FFF2-40B4-BE49-F238E27FC236}">
                <a16:creationId xmlns="" xmlns:a16="http://schemas.microsoft.com/office/drawing/2014/main" xmlns:lc="http://schemas.openxmlformats.org/drawingml/2006/lockedCanvas" id="{EDA58C0D-332B-4CA6-B51B-6306B590E425}"/>
              </a:ext>
            </a:extLst>
          </p:cNvPr>
          <p:cNvPicPr>
            <a:picLocks noChangeAspect="1"/>
          </p:cNvPicPr>
          <p:nvPr/>
        </p:nvPicPr>
        <p:blipFill>
          <a:blip r:embed="rId6" cstate="print"/>
          <a:stretch>
            <a:fillRect/>
          </a:stretch>
        </p:blipFill>
        <p:spPr>
          <a:xfrm>
            <a:off x="71846" y="6301315"/>
            <a:ext cx="1755570" cy="398758"/>
          </a:xfrm>
          <a:prstGeom prst="rect">
            <a:avLst/>
          </a:prstGeom>
        </p:spPr>
      </p:pic>
      <p:sp>
        <p:nvSpPr>
          <p:cNvPr id="18" name="CasellaDiTesto 17"/>
          <p:cNvSpPr txBox="1"/>
          <p:nvPr/>
        </p:nvSpPr>
        <p:spPr>
          <a:xfrm>
            <a:off x="7326893" y="6148223"/>
            <a:ext cx="4975588" cy="738664"/>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050" dirty="0">
                <a:latin typeface="Calibri" panose="020F0502020204030204" pitchFamily="34" charset="0"/>
                <a:cs typeface="Calibri" panose="020F0502020204030204" pitchFamily="34" charset="0"/>
              </a:rPr>
              <a:t>Legal description – Creative Commons licensing: The materials published on the </a:t>
            </a:r>
            <a:r>
              <a:rPr lang="en-US" sz="1050" dirty="0" err="1">
                <a:latin typeface="Calibri" panose="020F0502020204030204" pitchFamily="34" charset="0"/>
                <a:cs typeface="Calibri" panose="020F0502020204030204" pitchFamily="34" charset="0"/>
              </a:rPr>
              <a:t>EntreComp</a:t>
            </a:r>
            <a:r>
              <a:rPr lang="en-US" sz="1050" dirty="0">
                <a:latin typeface="Calibri" panose="020F0502020204030204" pitchFamily="34" charset="0"/>
                <a:cs typeface="Calibri" panose="020F0502020204030204" pitchFamily="34" charset="0"/>
              </a:rPr>
              <a:t> project website are classified as Open Educational Resources' (OER) and can be freely (without permission of their creators): downloaded, used, reused, copied, adapted, and shared by users, with information about the source of their origin</a:t>
            </a:r>
            <a:r>
              <a:rPr lang="en-US" sz="1050" dirty="0" smtClean="0">
                <a:latin typeface="Calibri" panose="020F0502020204030204" pitchFamily="34" charset="0"/>
                <a:cs typeface="Calibri" panose="020F0502020204030204" pitchFamily="34" charset="0"/>
              </a:rPr>
              <a:t>.</a:t>
            </a:r>
            <a:endParaRPr lang="en-US" sz="1050" dirty="0">
              <a:latin typeface="Calibri" panose="020F0502020204030204" pitchFamily="34" charset="0"/>
              <a:cs typeface="Calibri" panose="020F0502020204030204" pitchFamily="34" charset="0"/>
            </a:endParaRPr>
          </a:p>
        </p:txBody>
      </p:sp>
      <p:pic>
        <p:nvPicPr>
          <p:cNvPr id="19" name="Immagine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V="1">
            <a:off x="6384109" y="6314377"/>
            <a:ext cx="976864" cy="348582"/>
          </a:xfrm>
          <a:prstGeom prst="rect">
            <a:avLst/>
          </a:prstGeom>
        </p:spPr>
      </p:pic>
    </p:spTree>
    <p:extLst>
      <p:ext uri="{BB962C8B-B14F-4D97-AF65-F5344CB8AC3E}">
        <p14:creationId xmlns:p14="http://schemas.microsoft.com/office/powerpoint/2010/main" val="184906162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a16="http://schemas.microsoft.com/office/drawing/2014/main" xmlns=""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a16="http://schemas.microsoft.com/office/drawing/2014/main" xmlns="" id="{36560260-39B2-4C92-B815-0A5BB23A7859}"/>
              </a:ext>
            </a:extLst>
          </p:cNvPr>
          <p:cNvSpPr txBox="1"/>
          <p:nvPr/>
        </p:nvSpPr>
        <p:spPr>
          <a:xfrm>
            <a:off x="2671084" y="9781"/>
            <a:ext cx="9314087" cy="830997"/>
          </a:xfrm>
          <a:prstGeom prst="rect">
            <a:avLst/>
          </a:prstGeom>
          <a:noFill/>
        </p:spPr>
        <p:txBody>
          <a:bodyPr wrap="square" rtlCol="0">
            <a:spAutoFit/>
          </a:bodyPr>
          <a:lstStyle/>
          <a:p>
            <a:pPr algn="just"/>
            <a:r>
              <a:rPr lang="en-US" sz="4800" b="1" dirty="0"/>
              <a:t>To recap:</a:t>
            </a:r>
            <a:endParaRPr lang="en-GB" sz="4800" b="1" dirty="0"/>
          </a:p>
        </p:txBody>
      </p:sp>
      <p:pic>
        <p:nvPicPr>
          <p:cNvPr id="14" name="Picture 13">
            <a:extLst>
              <a:ext uri="{FF2B5EF4-FFF2-40B4-BE49-F238E27FC236}">
                <a16:creationId xmlns:a16="http://schemas.microsoft.com/office/drawing/2014/main" xmlns="" id="{AC82B15C-9518-4DF3-B7F1-432948ADC0C5}"/>
              </a:ext>
            </a:extLst>
          </p:cNvPr>
          <p:cNvPicPr>
            <a:picLocks noChangeAspect="1"/>
          </p:cNvPicPr>
          <p:nvPr/>
        </p:nvPicPr>
        <p:blipFill>
          <a:blip r:embed="rId2" cstate="print"/>
          <a:stretch>
            <a:fillRect/>
          </a:stretch>
        </p:blipFill>
        <p:spPr>
          <a:xfrm>
            <a:off x="71846" y="111008"/>
            <a:ext cx="2246811" cy="628544"/>
          </a:xfrm>
          <a:prstGeom prst="rect">
            <a:avLst/>
          </a:prstGeom>
        </p:spPr>
      </p:pic>
      <p:sp>
        <p:nvSpPr>
          <p:cNvPr id="13" name="CasellaDiTesto 12">
            <a:extLst>
              <a:ext uri="{FF2B5EF4-FFF2-40B4-BE49-F238E27FC236}">
                <a16:creationId xmlns:a16="http://schemas.microsoft.com/office/drawing/2014/main" xmlns="" id="{B9429F06-86DB-470A-ACC6-6C9E78C97A13}"/>
              </a:ext>
            </a:extLst>
          </p:cNvPr>
          <p:cNvSpPr txBox="1"/>
          <p:nvPr/>
        </p:nvSpPr>
        <p:spPr>
          <a:xfrm>
            <a:off x="387531" y="1460139"/>
            <a:ext cx="11416938" cy="4647426"/>
          </a:xfrm>
          <a:prstGeom prst="rect">
            <a:avLst/>
          </a:prstGeom>
          <a:noFill/>
        </p:spPr>
        <p:txBody>
          <a:bodyPr wrap="square" rtlCol="0">
            <a:spAutoFit/>
          </a:bodyPr>
          <a:lstStyle/>
          <a:p>
            <a:pPr marL="457200" indent="-457200" algn="just">
              <a:buFont typeface="Arial" panose="020B0604020202020204" pitchFamily="34" charset="0"/>
              <a:buChar char="•"/>
              <a:defRPr/>
            </a:pPr>
            <a:r>
              <a:rPr lang="en-US" sz="3200" dirty="0"/>
              <a:t>Every </a:t>
            </a:r>
            <a:r>
              <a:rPr lang="en-US" sz="3200" dirty="0">
                <a:solidFill>
                  <a:schemeClr val="dk1"/>
                </a:solidFill>
              </a:rPr>
              <a:t>business is associated with </a:t>
            </a:r>
            <a:r>
              <a:rPr lang="es-ES" sz="3200" dirty="0">
                <a:solidFill>
                  <a:schemeClr val="dk1"/>
                </a:solidFill>
              </a:rPr>
              <a:t>uncertainty, ambiguity &amp; risk</a:t>
            </a:r>
          </a:p>
          <a:p>
            <a:pPr algn="just">
              <a:defRPr/>
            </a:pPr>
            <a:endParaRPr lang="en-US" sz="1000" dirty="0">
              <a:solidFill>
                <a:schemeClr val="dk1"/>
              </a:solidFill>
            </a:endParaRPr>
          </a:p>
          <a:p>
            <a:pPr marL="457200" indent="-457200" algn="just">
              <a:buFont typeface="Arial" panose="020B0604020202020204" pitchFamily="34" charset="0"/>
              <a:buChar char="•"/>
            </a:pPr>
            <a:r>
              <a:rPr lang="en-US" sz="3200" dirty="0"/>
              <a:t>Be guided by your reason, experience, and intuition in making binding decisions</a:t>
            </a:r>
          </a:p>
          <a:p>
            <a:pPr algn="just"/>
            <a:endParaRPr lang="en-US" sz="1000" dirty="0"/>
          </a:p>
          <a:p>
            <a:pPr marL="457200" indent="-457200" algn="just">
              <a:buFont typeface="Arial" panose="020B0604020202020204" pitchFamily="34" charset="0"/>
              <a:buChar char="•"/>
            </a:pPr>
            <a:r>
              <a:rPr lang="en-US" sz="3200" dirty="0"/>
              <a:t>You will never avoid situations in which you will make important decisions</a:t>
            </a:r>
          </a:p>
          <a:p>
            <a:pPr algn="just"/>
            <a:endParaRPr lang="en-US" sz="1000" dirty="0"/>
          </a:p>
          <a:p>
            <a:pPr marL="457200" indent="-457200" algn="just">
              <a:buFont typeface="Arial" panose="020B0604020202020204" pitchFamily="34" charset="0"/>
              <a:buChar char="•"/>
            </a:pPr>
            <a:r>
              <a:rPr lang="en-US" sz="3200" dirty="0"/>
              <a:t>You can always consult someone, discuss the matter in the team, try to thoroughly investigate a given situation</a:t>
            </a:r>
          </a:p>
          <a:p>
            <a:pPr algn="just"/>
            <a:endParaRPr lang="en-US" sz="1000" dirty="0"/>
          </a:p>
          <a:p>
            <a:pPr marL="457200" indent="-457200" algn="just">
              <a:buFont typeface="Arial" panose="020B0604020202020204" pitchFamily="34" charset="0"/>
              <a:buChar char="•"/>
            </a:pPr>
            <a:r>
              <a:rPr lang="en-GB" sz="3200"/>
              <a:t>Everyone</a:t>
            </a:r>
            <a:r>
              <a:rPr lang="en-US" sz="3200"/>
              <a:t> </a:t>
            </a:r>
            <a:r>
              <a:rPr lang="en-US" sz="3200" dirty="0"/>
              <a:t>makes mistakes and you can make them</a:t>
            </a:r>
            <a:endParaRPr lang="en-GB" sz="3200" dirty="0"/>
          </a:p>
        </p:txBody>
      </p:sp>
      <p:sp>
        <p:nvSpPr>
          <p:cNvPr id="8" name="Rectangle 9">
            <a:extLst>
              <a:ext uri="{FF2B5EF4-FFF2-40B4-BE49-F238E27FC236}">
                <a16:creationId xmlns="" xmlns:a16="http://schemas.microsoft.com/office/drawing/2014/main" xmlns:lc="http://schemas.openxmlformats.org/drawingml/2006/lockedCanvas" id="{D3F154E4-91BF-454F-8191-5E87AB70BB61}"/>
              </a:ext>
            </a:extLst>
          </p:cNvPr>
          <p:cNvSpPr/>
          <p:nvPr/>
        </p:nvSpPr>
        <p:spPr>
          <a:xfrm>
            <a:off x="1806129" y="6119336"/>
            <a:ext cx="4577980" cy="738664"/>
          </a:xfrm>
          <a:prstGeom prst="rect">
            <a:avLst/>
          </a:prstGeom>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This project has been funded with support from the European Commission. This document and its contents reflect the views only of the authors, and the Commission cannot be held responsible for any use which may be made of the information contained therein</a:t>
            </a:r>
            <a:r>
              <a:rPr lang="en-US" sz="1050" dirty="0">
                <a:latin typeface="Calibri" panose="020F0502020204030204" pitchFamily="34" charset="0"/>
                <a:ea typeface="Calibri" panose="020F0502020204030204" pitchFamily="34" charset="0"/>
                <a:cs typeface="Times New Roman" panose="02020603050405020304" pitchFamily="18" charset="0"/>
              </a:rPr>
              <a:t>​</a:t>
            </a:r>
            <a:endParaRPr lang="en-US" sz="105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9" name="Picture 14">
            <a:extLst>
              <a:ext uri="{FF2B5EF4-FFF2-40B4-BE49-F238E27FC236}">
                <a16:creationId xmlns="" xmlns:a16="http://schemas.microsoft.com/office/drawing/2014/main" xmlns:lc="http://schemas.openxmlformats.org/drawingml/2006/lockedCanvas" id="{EDA58C0D-332B-4CA6-B51B-6306B590E425}"/>
              </a:ext>
            </a:extLst>
          </p:cNvPr>
          <p:cNvPicPr>
            <a:picLocks noChangeAspect="1"/>
          </p:cNvPicPr>
          <p:nvPr/>
        </p:nvPicPr>
        <p:blipFill>
          <a:blip r:embed="rId3" cstate="print"/>
          <a:stretch>
            <a:fillRect/>
          </a:stretch>
        </p:blipFill>
        <p:spPr>
          <a:xfrm>
            <a:off x="71846" y="6301315"/>
            <a:ext cx="1755570" cy="398758"/>
          </a:xfrm>
          <a:prstGeom prst="rect">
            <a:avLst/>
          </a:prstGeom>
        </p:spPr>
      </p:pic>
      <p:sp>
        <p:nvSpPr>
          <p:cNvPr id="16" name="CasellaDiTesto 17"/>
          <p:cNvSpPr txBox="1"/>
          <p:nvPr/>
        </p:nvSpPr>
        <p:spPr>
          <a:xfrm>
            <a:off x="7326893" y="6148223"/>
            <a:ext cx="4975588" cy="738664"/>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050" dirty="0">
                <a:latin typeface="Calibri" panose="020F0502020204030204" pitchFamily="34" charset="0"/>
                <a:cs typeface="Calibri" panose="020F0502020204030204" pitchFamily="34" charset="0"/>
              </a:rPr>
              <a:t>Legal description – Creative Commons licensing: The materials published on the </a:t>
            </a:r>
            <a:r>
              <a:rPr lang="en-US" sz="1050" dirty="0" err="1">
                <a:latin typeface="Calibri" panose="020F0502020204030204" pitchFamily="34" charset="0"/>
                <a:cs typeface="Calibri" panose="020F0502020204030204" pitchFamily="34" charset="0"/>
              </a:rPr>
              <a:t>EntreComp</a:t>
            </a:r>
            <a:r>
              <a:rPr lang="en-US" sz="1050" dirty="0">
                <a:latin typeface="Calibri" panose="020F0502020204030204" pitchFamily="34" charset="0"/>
                <a:cs typeface="Calibri" panose="020F0502020204030204" pitchFamily="34" charset="0"/>
              </a:rPr>
              <a:t> project website are classified as Open Educational Resources' (OER) and can be freely (without permission of their creators): downloaded, used, reused, copied, adapted, and shared by users, with information about the source of their origin</a:t>
            </a:r>
            <a:r>
              <a:rPr lang="en-US" sz="1050" dirty="0" smtClean="0">
                <a:latin typeface="Calibri" panose="020F0502020204030204" pitchFamily="34" charset="0"/>
                <a:cs typeface="Calibri" panose="020F0502020204030204" pitchFamily="34" charset="0"/>
              </a:rPr>
              <a:t>.</a:t>
            </a:r>
            <a:endParaRPr lang="en-US" sz="1050" dirty="0">
              <a:latin typeface="Calibri" panose="020F0502020204030204" pitchFamily="34" charset="0"/>
              <a:cs typeface="Calibri" panose="020F0502020204030204" pitchFamily="34" charset="0"/>
            </a:endParaRPr>
          </a:p>
        </p:txBody>
      </p:sp>
      <p:pic>
        <p:nvPicPr>
          <p:cNvPr id="17" name="Immagin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V="1">
            <a:off x="6384109" y="6314377"/>
            <a:ext cx="976864" cy="348582"/>
          </a:xfrm>
          <a:prstGeom prst="rect">
            <a:avLst/>
          </a:prstGeom>
        </p:spPr>
      </p:pic>
    </p:spTree>
    <p:extLst>
      <p:ext uri="{BB962C8B-B14F-4D97-AF65-F5344CB8AC3E}">
        <p14:creationId xmlns:p14="http://schemas.microsoft.com/office/powerpoint/2010/main" val="318039900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a16="http://schemas.microsoft.com/office/drawing/2014/main" xmlns=""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a16="http://schemas.microsoft.com/office/drawing/2014/main" xmlns="" id="{36560260-39B2-4C92-B815-0A5BB23A7859}"/>
              </a:ext>
            </a:extLst>
          </p:cNvPr>
          <p:cNvSpPr txBox="1"/>
          <p:nvPr/>
        </p:nvSpPr>
        <p:spPr>
          <a:xfrm>
            <a:off x="2671084" y="9781"/>
            <a:ext cx="9314087" cy="830997"/>
          </a:xfrm>
          <a:prstGeom prst="rect">
            <a:avLst/>
          </a:prstGeom>
          <a:noFill/>
        </p:spPr>
        <p:txBody>
          <a:bodyPr wrap="square" rtlCol="0">
            <a:spAutoFit/>
          </a:bodyPr>
          <a:lstStyle/>
          <a:p>
            <a:pPr algn="just"/>
            <a:r>
              <a:rPr lang="en-GB" sz="4800" b="1" dirty="0"/>
              <a:t>To recap: </a:t>
            </a:r>
            <a:r>
              <a:rPr lang="en-GB" sz="4800" b="1" dirty="0">
                <a:cs typeface="Arial" panose="020B0604020202020204" pitchFamily="34" charset="0"/>
              </a:rPr>
              <a:t>Checklist for self-check</a:t>
            </a:r>
            <a:endParaRPr lang="en-GB" sz="4800" u="sng" dirty="0">
              <a:cs typeface="Arial" panose="020B0604020202020204" pitchFamily="34" charset="0"/>
            </a:endParaRPr>
          </a:p>
        </p:txBody>
      </p:sp>
      <p:pic>
        <p:nvPicPr>
          <p:cNvPr id="14" name="Picture 13">
            <a:extLst>
              <a:ext uri="{FF2B5EF4-FFF2-40B4-BE49-F238E27FC236}">
                <a16:creationId xmlns:a16="http://schemas.microsoft.com/office/drawing/2014/main" xmlns="" id="{AC82B15C-9518-4DF3-B7F1-432948ADC0C5}"/>
              </a:ext>
            </a:extLst>
          </p:cNvPr>
          <p:cNvPicPr>
            <a:picLocks noChangeAspect="1"/>
          </p:cNvPicPr>
          <p:nvPr/>
        </p:nvPicPr>
        <p:blipFill>
          <a:blip r:embed="rId2" cstate="print"/>
          <a:stretch>
            <a:fillRect/>
          </a:stretch>
        </p:blipFill>
        <p:spPr>
          <a:xfrm>
            <a:off x="71846" y="111008"/>
            <a:ext cx="2246811" cy="628544"/>
          </a:xfrm>
          <a:prstGeom prst="rect">
            <a:avLst/>
          </a:prstGeom>
        </p:spPr>
      </p:pic>
      <p:graphicFrame>
        <p:nvGraphicFramePr>
          <p:cNvPr id="2" name="Tabella 1">
            <a:extLst>
              <a:ext uri="{FF2B5EF4-FFF2-40B4-BE49-F238E27FC236}">
                <a16:creationId xmlns:a16="http://schemas.microsoft.com/office/drawing/2014/main" xmlns="" id="{215C88E9-1981-4107-B090-054A1E7EF5FB}"/>
              </a:ext>
            </a:extLst>
          </p:cNvPr>
          <p:cNvGraphicFramePr>
            <a:graphicFrameLocks noGrp="1"/>
          </p:cNvGraphicFramePr>
          <p:nvPr>
            <p:extLst>
              <p:ext uri="{D42A27DB-BD31-4B8C-83A1-F6EECF244321}">
                <p14:modId xmlns:p14="http://schemas.microsoft.com/office/powerpoint/2010/main" val="1185569615"/>
              </p:ext>
            </p:extLst>
          </p:nvPr>
        </p:nvGraphicFramePr>
        <p:xfrm>
          <a:off x="71846" y="1209463"/>
          <a:ext cx="12015379" cy="4778055"/>
        </p:xfrm>
        <a:graphic>
          <a:graphicData uri="http://schemas.openxmlformats.org/drawingml/2006/table">
            <a:tbl>
              <a:tblPr firstRow="1" firstCol="1" bandRow="1">
                <a:tableStyleId>{21E4AEA4-8DFA-4A89-87EB-49C32662AFE0}</a:tableStyleId>
              </a:tblPr>
              <a:tblGrid>
                <a:gridCol w="4511232">
                  <a:extLst>
                    <a:ext uri="{9D8B030D-6E8A-4147-A177-3AD203B41FA5}">
                      <a16:colId xmlns:a16="http://schemas.microsoft.com/office/drawing/2014/main" xmlns="" val="2610413563"/>
                    </a:ext>
                  </a:extLst>
                </a:gridCol>
                <a:gridCol w="7504147">
                  <a:extLst>
                    <a:ext uri="{9D8B030D-6E8A-4147-A177-3AD203B41FA5}">
                      <a16:colId xmlns:a16="http://schemas.microsoft.com/office/drawing/2014/main" xmlns="" val="4203456372"/>
                    </a:ext>
                  </a:extLst>
                </a:gridCol>
              </a:tblGrid>
              <a:tr h="955611">
                <a:tc>
                  <a:txBody>
                    <a:bodyPr/>
                    <a:lstStyle/>
                    <a:p>
                      <a:pPr marL="285750" indent="-285750" algn="l">
                        <a:lnSpc>
                          <a:spcPct val="115000"/>
                        </a:lnSpc>
                        <a:spcAft>
                          <a:spcPts val="0"/>
                        </a:spcAft>
                        <a:buFont typeface="Arial" panose="020B0604020202020204" pitchFamily="34" charset="0"/>
                        <a:buChar char="•"/>
                      </a:pPr>
                      <a:r>
                        <a:rPr lang="en-GB" sz="1600" noProof="0" dirty="0">
                          <a:effectLst/>
                        </a:rPr>
                        <a:t>What are differences between uncertainty, ambiguity &amp; risk in running businesses?</a:t>
                      </a:r>
                      <a:endParaRPr lang="en-GB" sz="16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54486" marR="54486"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nSpc>
                          <a:spcPct val="115000"/>
                        </a:lnSpc>
                        <a:spcAft>
                          <a:spcPts val="0"/>
                        </a:spcAft>
                      </a:pPr>
                      <a:r>
                        <a:rPr lang="es-ES" sz="1000" dirty="0">
                          <a:effectLst/>
                        </a:rPr>
                        <a:t> </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4486" marR="54486"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CECE8"/>
                    </a:solidFill>
                  </a:tcPr>
                </a:tc>
                <a:extLst>
                  <a:ext uri="{0D108BD9-81ED-4DB2-BD59-A6C34878D82A}">
                    <a16:rowId xmlns:a16="http://schemas.microsoft.com/office/drawing/2014/main" xmlns="" val="1076183468"/>
                  </a:ext>
                </a:extLst>
              </a:tr>
              <a:tr h="955611">
                <a:tc>
                  <a:txBody>
                    <a:bodyPr/>
                    <a:lstStyle/>
                    <a:p>
                      <a:pPr marL="285750" indent="-285750" algn="l">
                        <a:lnSpc>
                          <a:spcPct val="115000"/>
                        </a:lnSpc>
                        <a:spcAft>
                          <a:spcPts val="0"/>
                        </a:spcAft>
                        <a:buFont typeface="Arial" panose="020B0604020202020204" pitchFamily="34" charset="0"/>
                        <a:buChar char="•"/>
                      </a:pPr>
                      <a:r>
                        <a:rPr lang="en-GB" sz="1600" noProof="0" dirty="0">
                          <a:effectLst/>
                        </a:rPr>
                        <a:t>What is swot and what do we do by swot analyse?</a:t>
                      </a:r>
                      <a:endParaRPr lang="en-GB" sz="16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54486" marR="54486"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nSpc>
                          <a:spcPct val="115000"/>
                        </a:lnSpc>
                        <a:spcAft>
                          <a:spcPts val="0"/>
                        </a:spcAft>
                      </a:pPr>
                      <a:r>
                        <a:rPr lang="es-ES" sz="1000" dirty="0">
                          <a:effectLst/>
                        </a:rPr>
                        <a:t> </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4486" marR="54486"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191498289"/>
                  </a:ext>
                </a:extLst>
              </a:tr>
              <a:tr h="955611">
                <a:tc>
                  <a:txBody>
                    <a:bodyPr/>
                    <a:lstStyle/>
                    <a:p>
                      <a:pPr marL="285750" indent="-285750" algn="l">
                        <a:lnSpc>
                          <a:spcPct val="115000"/>
                        </a:lnSpc>
                        <a:spcAft>
                          <a:spcPts val="0"/>
                        </a:spcAft>
                        <a:buFont typeface="Arial" panose="020B0604020202020204" pitchFamily="34" charset="0"/>
                        <a:buChar char="•"/>
                      </a:pPr>
                      <a:r>
                        <a:rPr lang="en-US" sz="1600" dirty="0">
                          <a:effectLst/>
                        </a:rPr>
                        <a:t>What are the greatest difficulties in doing business</a:t>
                      </a:r>
                      <a:r>
                        <a:rPr lang="es-ES" sz="1600" dirty="0">
                          <a:effectLst/>
                        </a:rPr>
                        <a:t>?</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4486" marR="54486"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nSpc>
                          <a:spcPct val="115000"/>
                        </a:lnSpc>
                        <a:spcAft>
                          <a:spcPts val="0"/>
                        </a:spcAft>
                      </a:pPr>
                      <a:r>
                        <a:rPr lang="es-ES" sz="1000" dirty="0">
                          <a:effectLst/>
                        </a:rPr>
                        <a:t> </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4486" marR="54486"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1222035264"/>
                  </a:ext>
                </a:extLst>
              </a:tr>
              <a:tr h="955611">
                <a:tc>
                  <a:txBody>
                    <a:bodyPr/>
                    <a:lstStyle/>
                    <a:p>
                      <a:pPr marL="285750" indent="-285750" algn="l">
                        <a:lnSpc>
                          <a:spcPct val="115000"/>
                        </a:lnSpc>
                        <a:spcAft>
                          <a:spcPts val="1000"/>
                        </a:spcAft>
                        <a:buFont typeface="Arial" panose="020B0604020202020204" pitchFamily="34" charset="0"/>
                        <a:buChar char="•"/>
                      </a:pPr>
                      <a:r>
                        <a:rPr lang="es-ES" sz="1600" dirty="0">
                          <a:effectLst/>
                        </a:rPr>
                        <a:t>Name at least one uncertainty, ambiguity &amp; risk connected with </a:t>
                      </a:r>
                      <a:r>
                        <a:rPr lang="en-GB" sz="1600" dirty="0">
                          <a:effectLst/>
                        </a:rPr>
                        <a:t>Law / regulations in running business?</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4486" marR="54486"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nSpc>
                          <a:spcPct val="115000"/>
                        </a:lnSpc>
                        <a:spcAft>
                          <a:spcPts val="0"/>
                        </a:spcAft>
                      </a:pPr>
                      <a:r>
                        <a:rPr lang="es-ES" sz="1000" dirty="0">
                          <a:effectLst/>
                        </a:rPr>
                        <a:t> </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4486" marR="54486"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2690677301"/>
                  </a:ext>
                </a:extLst>
              </a:tr>
              <a:tr h="955611">
                <a:tc>
                  <a:txBody>
                    <a:bodyPr/>
                    <a:lstStyle/>
                    <a:p>
                      <a:pPr marL="285750" indent="-285750" algn="l">
                        <a:lnSpc>
                          <a:spcPct val="115000"/>
                        </a:lnSpc>
                        <a:spcAft>
                          <a:spcPts val="0"/>
                        </a:spcAft>
                        <a:buFont typeface="Arial" panose="020B0604020202020204" pitchFamily="34" charset="0"/>
                        <a:buChar char="•"/>
                      </a:pPr>
                      <a:r>
                        <a:rPr lang="es-ES" sz="1600" dirty="0">
                          <a:effectLst/>
                        </a:rPr>
                        <a:t>Please describe </a:t>
                      </a:r>
                      <a:r>
                        <a:rPr lang="en-US" sz="1600" dirty="0">
                          <a:effectLst/>
                        </a:rPr>
                        <a:t>decision-making process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4486" marR="54486"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nSpc>
                          <a:spcPct val="115000"/>
                        </a:lnSpc>
                        <a:spcAft>
                          <a:spcPts val="0"/>
                        </a:spcAft>
                      </a:pPr>
                      <a:r>
                        <a:rPr lang="es-ES" sz="1000" dirty="0">
                          <a:effectLst/>
                        </a:rPr>
                        <a:t> </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4486" marR="54486"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3646005014"/>
                  </a:ext>
                </a:extLst>
              </a:tr>
            </a:tbl>
          </a:graphicData>
        </a:graphic>
      </p:graphicFrame>
      <p:sp>
        <p:nvSpPr>
          <p:cNvPr id="8" name="Rectangle 9">
            <a:extLst>
              <a:ext uri="{FF2B5EF4-FFF2-40B4-BE49-F238E27FC236}">
                <a16:creationId xmlns="" xmlns:a16="http://schemas.microsoft.com/office/drawing/2014/main" xmlns:lc="http://schemas.openxmlformats.org/drawingml/2006/lockedCanvas" id="{D3F154E4-91BF-454F-8191-5E87AB70BB61}"/>
              </a:ext>
            </a:extLst>
          </p:cNvPr>
          <p:cNvSpPr/>
          <p:nvPr/>
        </p:nvSpPr>
        <p:spPr>
          <a:xfrm>
            <a:off x="1806129" y="6119336"/>
            <a:ext cx="4577980" cy="738664"/>
          </a:xfrm>
          <a:prstGeom prst="rect">
            <a:avLst/>
          </a:prstGeom>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This project has been funded with support from the European Commission. This document and its contents reflect the views only of the authors, and the Commission cannot be held responsible for any use which may be made of the information contained therein</a:t>
            </a:r>
            <a:r>
              <a:rPr lang="en-US" sz="1050" dirty="0">
                <a:latin typeface="Calibri" panose="020F0502020204030204" pitchFamily="34" charset="0"/>
                <a:ea typeface="Calibri" panose="020F0502020204030204" pitchFamily="34" charset="0"/>
                <a:cs typeface="Times New Roman" panose="02020603050405020304" pitchFamily="18" charset="0"/>
              </a:rPr>
              <a:t>​</a:t>
            </a:r>
            <a:endParaRPr lang="en-US" sz="105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9" name="Picture 14">
            <a:extLst>
              <a:ext uri="{FF2B5EF4-FFF2-40B4-BE49-F238E27FC236}">
                <a16:creationId xmlns="" xmlns:a16="http://schemas.microsoft.com/office/drawing/2014/main" xmlns:lc="http://schemas.openxmlformats.org/drawingml/2006/lockedCanvas" id="{EDA58C0D-332B-4CA6-B51B-6306B590E425}"/>
              </a:ext>
            </a:extLst>
          </p:cNvPr>
          <p:cNvPicPr>
            <a:picLocks noChangeAspect="1"/>
          </p:cNvPicPr>
          <p:nvPr/>
        </p:nvPicPr>
        <p:blipFill>
          <a:blip r:embed="rId3" cstate="print"/>
          <a:stretch>
            <a:fillRect/>
          </a:stretch>
        </p:blipFill>
        <p:spPr>
          <a:xfrm>
            <a:off x="71846" y="6301315"/>
            <a:ext cx="1755570" cy="398758"/>
          </a:xfrm>
          <a:prstGeom prst="rect">
            <a:avLst/>
          </a:prstGeom>
        </p:spPr>
      </p:pic>
      <p:sp>
        <p:nvSpPr>
          <p:cNvPr id="13" name="CasellaDiTesto 17"/>
          <p:cNvSpPr txBox="1"/>
          <p:nvPr/>
        </p:nvSpPr>
        <p:spPr>
          <a:xfrm>
            <a:off x="7326893" y="6148223"/>
            <a:ext cx="4975588" cy="738664"/>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050" dirty="0">
                <a:latin typeface="Calibri" panose="020F0502020204030204" pitchFamily="34" charset="0"/>
                <a:cs typeface="Calibri" panose="020F0502020204030204" pitchFamily="34" charset="0"/>
              </a:rPr>
              <a:t>Legal description – Creative Commons licensing: The materials published on the </a:t>
            </a:r>
            <a:r>
              <a:rPr lang="en-US" sz="1050" dirty="0" err="1">
                <a:latin typeface="Calibri" panose="020F0502020204030204" pitchFamily="34" charset="0"/>
                <a:cs typeface="Calibri" panose="020F0502020204030204" pitchFamily="34" charset="0"/>
              </a:rPr>
              <a:t>EntreComp</a:t>
            </a:r>
            <a:r>
              <a:rPr lang="en-US" sz="1050" dirty="0">
                <a:latin typeface="Calibri" panose="020F0502020204030204" pitchFamily="34" charset="0"/>
                <a:cs typeface="Calibri" panose="020F0502020204030204" pitchFamily="34" charset="0"/>
              </a:rPr>
              <a:t> project website are classified as Open Educational Resources' (OER) and can be freely (without permission of their creators): downloaded, used, reused, copied, adapted, and shared by users, with information about the source of their origin</a:t>
            </a:r>
            <a:r>
              <a:rPr lang="en-US" sz="1050" dirty="0" smtClean="0">
                <a:latin typeface="Calibri" panose="020F0502020204030204" pitchFamily="34" charset="0"/>
                <a:cs typeface="Calibri" panose="020F0502020204030204" pitchFamily="34" charset="0"/>
              </a:rPr>
              <a:t>.</a:t>
            </a:r>
            <a:endParaRPr lang="en-US" sz="1050" dirty="0">
              <a:latin typeface="Calibri" panose="020F0502020204030204" pitchFamily="34" charset="0"/>
              <a:cs typeface="Calibri" panose="020F0502020204030204" pitchFamily="34" charset="0"/>
            </a:endParaRPr>
          </a:p>
        </p:txBody>
      </p:sp>
      <p:pic>
        <p:nvPicPr>
          <p:cNvPr id="16" name="Immagin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V="1">
            <a:off x="6384109" y="6314377"/>
            <a:ext cx="976864" cy="348582"/>
          </a:xfrm>
          <a:prstGeom prst="rect">
            <a:avLst/>
          </a:prstGeom>
        </p:spPr>
      </p:pic>
    </p:spTree>
    <p:extLst>
      <p:ext uri="{BB962C8B-B14F-4D97-AF65-F5344CB8AC3E}">
        <p14:creationId xmlns:p14="http://schemas.microsoft.com/office/powerpoint/2010/main" val="425843057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a16="http://schemas.microsoft.com/office/drawing/2014/main" xmlns=""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a16="http://schemas.microsoft.com/office/drawing/2014/main" xmlns="" id="{36560260-39B2-4C92-B815-0A5BB23A7859}"/>
              </a:ext>
            </a:extLst>
          </p:cNvPr>
          <p:cNvSpPr txBox="1"/>
          <p:nvPr/>
        </p:nvSpPr>
        <p:spPr>
          <a:xfrm>
            <a:off x="2671084" y="9781"/>
            <a:ext cx="9314087" cy="830997"/>
          </a:xfrm>
          <a:prstGeom prst="rect">
            <a:avLst/>
          </a:prstGeom>
          <a:noFill/>
        </p:spPr>
        <p:txBody>
          <a:bodyPr wrap="square" rtlCol="0">
            <a:spAutoFit/>
          </a:bodyPr>
          <a:lstStyle/>
          <a:p>
            <a:pPr algn="just"/>
            <a:r>
              <a:rPr lang="en-GB" sz="4800" b="1" dirty="0"/>
              <a:t>To recap: </a:t>
            </a:r>
            <a:r>
              <a:rPr lang="en-GB" sz="4800" b="1" dirty="0">
                <a:cs typeface="Arial" panose="020B0604020202020204" pitchFamily="34" charset="0"/>
              </a:rPr>
              <a:t>Checklist for self-check</a:t>
            </a:r>
            <a:endParaRPr lang="en-GB" sz="4800" u="sng" dirty="0">
              <a:cs typeface="Arial" panose="020B0604020202020204" pitchFamily="34" charset="0"/>
            </a:endParaRPr>
          </a:p>
        </p:txBody>
      </p:sp>
      <p:pic>
        <p:nvPicPr>
          <p:cNvPr id="14" name="Picture 13">
            <a:extLst>
              <a:ext uri="{FF2B5EF4-FFF2-40B4-BE49-F238E27FC236}">
                <a16:creationId xmlns:a16="http://schemas.microsoft.com/office/drawing/2014/main" xmlns="" id="{AC82B15C-9518-4DF3-B7F1-432948ADC0C5}"/>
              </a:ext>
            </a:extLst>
          </p:cNvPr>
          <p:cNvPicPr>
            <a:picLocks noChangeAspect="1"/>
          </p:cNvPicPr>
          <p:nvPr/>
        </p:nvPicPr>
        <p:blipFill>
          <a:blip r:embed="rId2" cstate="print"/>
          <a:stretch>
            <a:fillRect/>
          </a:stretch>
        </p:blipFill>
        <p:spPr>
          <a:xfrm>
            <a:off x="71846" y="111008"/>
            <a:ext cx="2246811" cy="628544"/>
          </a:xfrm>
          <a:prstGeom prst="rect">
            <a:avLst/>
          </a:prstGeom>
        </p:spPr>
      </p:pic>
      <p:graphicFrame>
        <p:nvGraphicFramePr>
          <p:cNvPr id="3" name="Tabella 2">
            <a:extLst>
              <a:ext uri="{FF2B5EF4-FFF2-40B4-BE49-F238E27FC236}">
                <a16:creationId xmlns:a16="http://schemas.microsoft.com/office/drawing/2014/main" xmlns="" id="{2B21BB50-EBA9-4937-9C45-1AA3A311A7B1}"/>
              </a:ext>
            </a:extLst>
          </p:cNvPr>
          <p:cNvGraphicFramePr>
            <a:graphicFrameLocks noGrp="1"/>
          </p:cNvGraphicFramePr>
          <p:nvPr>
            <p:extLst>
              <p:ext uri="{D42A27DB-BD31-4B8C-83A1-F6EECF244321}">
                <p14:modId xmlns:p14="http://schemas.microsoft.com/office/powerpoint/2010/main" val="205714853"/>
              </p:ext>
            </p:extLst>
          </p:nvPr>
        </p:nvGraphicFramePr>
        <p:xfrm>
          <a:off x="139338" y="996016"/>
          <a:ext cx="11913325" cy="5220786"/>
        </p:xfrm>
        <a:graphic>
          <a:graphicData uri="http://schemas.openxmlformats.org/drawingml/2006/table">
            <a:tbl>
              <a:tblPr firstRow="1" firstCol="1" bandRow="1">
                <a:tableStyleId>{21E4AEA4-8DFA-4A89-87EB-49C32662AFE0}</a:tableStyleId>
              </a:tblPr>
              <a:tblGrid>
                <a:gridCol w="4472916">
                  <a:extLst>
                    <a:ext uri="{9D8B030D-6E8A-4147-A177-3AD203B41FA5}">
                      <a16:colId xmlns:a16="http://schemas.microsoft.com/office/drawing/2014/main" xmlns="" val="2712342965"/>
                    </a:ext>
                  </a:extLst>
                </a:gridCol>
                <a:gridCol w="7440409">
                  <a:extLst>
                    <a:ext uri="{9D8B030D-6E8A-4147-A177-3AD203B41FA5}">
                      <a16:colId xmlns:a16="http://schemas.microsoft.com/office/drawing/2014/main" xmlns="" val="3630956085"/>
                    </a:ext>
                  </a:extLst>
                </a:gridCol>
              </a:tblGrid>
              <a:tr h="870131">
                <a:tc>
                  <a:txBody>
                    <a:bodyPr/>
                    <a:lstStyle/>
                    <a:p>
                      <a:pPr marL="285750" indent="-285750" algn="l">
                        <a:lnSpc>
                          <a:spcPct val="115000"/>
                        </a:lnSpc>
                        <a:spcAft>
                          <a:spcPts val="0"/>
                        </a:spcAft>
                        <a:buFont typeface="Arial" panose="020B0604020202020204" pitchFamily="34" charset="0"/>
                        <a:buChar char="•"/>
                      </a:pPr>
                      <a:r>
                        <a:rPr lang="en-GB" sz="1600" dirty="0">
                          <a:effectLst/>
                        </a:rPr>
                        <a:t>Would you describe a trust as a way to deal with uncertainty </a:t>
                      </a:r>
                    </a:p>
                  </a:txBody>
                  <a:tcPr marL="45405" marR="4540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nSpc>
                          <a:spcPct val="115000"/>
                        </a:lnSpc>
                        <a:spcAft>
                          <a:spcPts val="0"/>
                        </a:spcAft>
                      </a:pPr>
                      <a:r>
                        <a:rPr lang="en-GB" sz="1000" dirty="0">
                          <a:effectLst/>
                        </a:rPr>
                        <a:t>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5405" marR="45405" marT="0" marB="0">
                    <a:lnL w="12700" cap="flat" cmpd="sng" algn="ctr">
                      <a:noFill/>
                      <a:prstDash val="solid"/>
                      <a:round/>
                      <a:headEnd type="none" w="med" len="med"/>
                      <a:tailEnd type="none" w="med" len="med"/>
                    </a:lnL>
                    <a:solidFill>
                      <a:srgbClr val="FCECE8"/>
                    </a:solidFill>
                  </a:tcPr>
                </a:tc>
                <a:extLst>
                  <a:ext uri="{0D108BD9-81ED-4DB2-BD59-A6C34878D82A}">
                    <a16:rowId xmlns:a16="http://schemas.microsoft.com/office/drawing/2014/main" xmlns="" val="3656684916"/>
                  </a:ext>
                </a:extLst>
              </a:tr>
              <a:tr h="870131">
                <a:tc>
                  <a:txBody>
                    <a:bodyPr/>
                    <a:lstStyle/>
                    <a:p>
                      <a:pPr marL="285750" indent="-285750" algn="l">
                        <a:lnSpc>
                          <a:spcPct val="115000"/>
                        </a:lnSpc>
                        <a:spcAft>
                          <a:spcPts val="0"/>
                        </a:spcAft>
                        <a:buFont typeface="Arial" panose="020B0604020202020204" pitchFamily="34" charset="0"/>
                        <a:buChar char="•"/>
                      </a:pPr>
                      <a:r>
                        <a:rPr lang="en-GB" sz="1600" dirty="0">
                          <a:effectLst/>
                        </a:rPr>
                        <a:t>Will you name internal risks and external risks in business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5405" marR="4540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nSpc>
                          <a:spcPct val="115000"/>
                        </a:lnSpc>
                        <a:spcAft>
                          <a:spcPts val="0"/>
                        </a:spcAft>
                      </a:pPr>
                      <a:r>
                        <a:rPr lang="en-GB" sz="1000" dirty="0">
                          <a:effectLst/>
                        </a:rPr>
                        <a:t>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5405" marR="45405" marT="0" marB="0">
                    <a:lnL w="12700" cap="flat" cmpd="sng" algn="ctr">
                      <a:noFill/>
                      <a:prstDash val="solid"/>
                      <a:round/>
                      <a:headEnd type="none" w="med" len="med"/>
                      <a:tailEnd type="none" w="med" len="med"/>
                    </a:lnL>
                  </a:tcPr>
                </a:tc>
                <a:extLst>
                  <a:ext uri="{0D108BD9-81ED-4DB2-BD59-A6C34878D82A}">
                    <a16:rowId xmlns:a16="http://schemas.microsoft.com/office/drawing/2014/main" xmlns="" val="4108465604"/>
                  </a:ext>
                </a:extLst>
              </a:tr>
              <a:tr h="870131">
                <a:tc>
                  <a:txBody>
                    <a:bodyPr/>
                    <a:lstStyle/>
                    <a:p>
                      <a:pPr marL="285750" indent="-285750" algn="l">
                        <a:lnSpc>
                          <a:spcPct val="115000"/>
                        </a:lnSpc>
                        <a:spcAft>
                          <a:spcPts val="0"/>
                        </a:spcAft>
                        <a:buFont typeface="Arial" panose="020B0604020202020204" pitchFamily="34" charset="0"/>
                        <a:buChar char="•"/>
                      </a:pPr>
                      <a:r>
                        <a:rPr lang="en-GB" sz="1600" dirty="0">
                          <a:effectLst/>
                        </a:rPr>
                        <a:t>Name the ways of dealing with uncertainty and ambiguity in business?</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5405" marR="4540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nSpc>
                          <a:spcPct val="115000"/>
                        </a:lnSpc>
                        <a:spcAft>
                          <a:spcPts val="0"/>
                        </a:spcAft>
                      </a:pPr>
                      <a:r>
                        <a:rPr lang="en-GB" sz="1000" dirty="0">
                          <a:effectLst/>
                        </a:rPr>
                        <a:t>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5405" marR="45405" marT="0" marB="0">
                    <a:lnL w="12700" cap="flat" cmpd="sng" algn="ctr">
                      <a:noFill/>
                      <a:prstDash val="solid"/>
                      <a:round/>
                      <a:headEnd type="none" w="med" len="med"/>
                      <a:tailEnd type="none" w="med" len="med"/>
                    </a:lnL>
                  </a:tcPr>
                </a:tc>
                <a:extLst>
                  <a:ext uri="{0D108BD9-81ED-4DB2-BD59-A6C34878D82A}">
                    <a16:rowId xmlns:a16="http://schemas.microsoft.com/office/drawing/2014/main" xmlns="" val="4281957873"/>
                  </a:ext>
                </a:extLst>
              </a:tr>
              <a:tr h="870131">
                <a:tc>
                  <a:txBody>
                    <a:bodyPr/>
                    <a:lstStyle/>
                    <a:p>
                      <a:pPr marL="285750" indent="-285750" algn="l">
                        <a:lnSpc>
                          <a:spcPct val="115000"/>
                        </a:lnSpc>
                        <a:spcAft>
                          <a:spcPts val="0"/>
                        </a:spcAft>
                        <a:buFont typeface="Arial" panose="020B0604020202020204" pitchFamily="34" charset="0"/>
                        <a:buChar char="•"/>
                      </a:pPr>
                      <a:r>
                        <a:rPr lang="en-GB" sz="1600" dirty="0">
                          <a:effectLst/>
                        </a:rPr>
                        <a:t>How you can manage risk in your business?</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5405" marR="4540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nSpc>
                          <a:spcPct val="115000"/>
                        </a:lnSpc>
                        <a:spcAft>
                          <a:spcPts val="0"/>
                        </a:spcAft>
                      </a:pPr>
                      <a:r>
                        <a:rPr lang="en-GB" sz="1000" dirty="0">
                          <a:effectLst/>
                        </a:rPr>
                        <a:t>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5405" marR="45405" marT="0" marB="0">
                    <a:lnL w="12700" cap="flat" cmpd="sng" algn="ctr">
                      <a:noFill/>
                      <a:prstDash val="solid"/>
                      <a:round/>
                      <a:headEnd type="none" w="med" len="med"/>
                      <a:tailEnd type="none" w="med" len="med"/>
                    </a:lnL>
                  </a:tcPr>
                </a:tc>
                <a:extLst>
                  <a:ext uri="{0D108BD9-81ED-4DB2-BD59-A6C34878D82A}">
                    <a16:rowId xmlns:a16="http://schemas.microsoft.com/office/drawing/2014/main" xmlns="" val="3267269316"/>
                  </a:ext>
                </a:extLst>
              </a:tr>
              <a:tr h="870131">
                <a:tc>
                  <a:txBody>
                    <a:bodyPr/>
                    <a:lstStyle/>
                    <a:p>
                      <a:pPr marL="285750" indent="-285750" algn="l">
                        <a:lnSpc>
                          <a:spcPct val="115000"/>
                        </a:lnSpc>
                        <a:spcAft>
                          <a:spcPts val="0"/>
                        </a:spcAft>
                        <a:buFont typeface="Arial" panose="020B0604020202020204" pitchFamily="34" charset="0"/>
                        <a:buChar char="•"/>
                      </a:pPr>
                      <a:r>
                        <a:rPr lang="en-GB" sz="1600" dirty="0">
                          <a:effectLst/>
                        </a:rPr>
                        <a:t>Why risk in business doesn’t always mean dangerous?</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5405" marR="4540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nSpc>
                          <a:spcPct val="115000"/>
                        </a:lnSpc>
                        <a:spcAft>
                          <a:spcPts val="0"/>
                        </a:spcAft>
                      </a:pPr>
                      <a:r>
                        <a:rPr lang="en-GB" sz="1000" dirty="0">
                          <a:effectLst/>
                        </a:rPr>
                        <a:t>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5405" marR="45405" marT="0" marB="0">
                    <a:lnL w="12700" cap="flat" cmpd="sng" algn="ctr">
                      <a:noFill/>
                      <a:prstDash val="solid"/>
                      <a:round/>
                      <a:headEnd type="none" w="med" len="med"/>
                      <a:tailEnd type="none" w="med" len="med"/>
                    </a:lnL>
                  </a:tcPr>
                </a:tc>
                <a:extLst>
                  <a:ext uri="{0D108BD9-81ED-4DB2-BD59-A6C34878D82A}">
                    <a16:rowId xmlns:a16="http://schemas.microsoft.com/office/drawing/2014/main" xmlns="" val="1929941516"/>
                  </a:ext>
                </a:extLst>
              </a:tr>
              <a:tr h="870131">
                <a:tc>
                  <a:txBody>
                    <a:bodyPr/>
                    <a:lstStyle/>
                    <a:p>
                      <a:pPr marL="285750" indent="-285750" algn="l">
                        <a:lnSpc>
                          <a:spcPct val="115000"/>
                        </a:lnSpc>
                        <a:spcAft>
                          <a:spcPts val="0"/>
                        </a:spcAft>
                        <a:buFont typeface="Arial" panose="020B0604020202020204" pitchFamily="34" charset="0"/>
                        <a:buChar char="•"/>
                      </a:pPr>
                      <a:r>
                        <a:rPr lang="en-GB" sz="1600" dirty="0">
                          <a:effectLst/>
                        </a:rPr>
                        <a:t>How can we deal with uncertainty, uncertainty and risk</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5405" marR="4540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nSpc>
                          <a:spcPct val="115000"/>
                        </a:lnSpc>
                        <a:spcAft>
                          <a:spcPts val="0"/>
                        </a:spcAft>
                      </a:pPr>
                      <a:r>
                        <a:rPr lang="en-GB" sz="1000" dirty="0">
                          <a:effectLst/>
                        </a:rPr>
                        <a:t>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5405" marR="45405" marT="0" marB="0">
                    <a:lnL w="12700" cap="flat" cmpd="sng" algn="ctr">
                      <a:noFill/>
                      <a:prstDash val="solid"/>
                      <a:round/>
                      <a:headEnd type="none" w="med" len="med"/>
                      <a:tailEnd type="none" w="med" len="med"/>
                    </a:lnL>
                  </a:tcPr>
                </a:tc>
                <a:extLst>
                  <a:ext uri="{0D108BD9-81ED-4DB2-BD59-A6C34878D82A}">
                    <a16:rowId xmlns:a16="http://schemas.microsoft.com/office/drawing/2014/main" xmlns="" val="3655469577"/>
                  </a:ext>
                </a:extLst>
              </a:tr>
            </a:tbl>
          </a:graphicData>
        </a:graphic>
      </p:graphicFrame>
      <p:sp>
        <p:nvSpPr>
          <p:cNvPr id="8" name="Rectangle 9">
            <a:extLst>
              <a:ext uri="{FF2B5EF4-FFF2-40B4-BE49-F238E27FC236}">
                <a16:creationId xmlns="" xmlns:a16="http://schemas.microsoft.com/office/drawing/2014/main" xmlns:lc="http://schemas.openxmlformats.org/drawingml/2006/lockedCanvas" id="{D3F154E4-91BF-454F-8191-5E87AB70BB61}"/>
              </a:ext>
            </a:extLst>
          </p:cNvPr>
          <p:cNvSpPr/>
          <p:nvPr/>
        </p:nvSpPr>
        <p:spPr>
          <a:xfrm>
            <a:off x="1806129" y="6119336"/>
            <a:ext cx="4577980" cy="738664"/>
          </a:xfrm>
          <a:prstGeom prst="rect">
            <a:avLst/>
          </a:prstGeom>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This project has been funded with support from the European Commission. This document and its contents reflect the views only of the authors, and the Commission cannot be held responsible for any use which may be made of the information contained therein</a:t>
            </a:r>
            <a:r>
              <a:rPr lang="en-US" sz="1050" dirty="0">
                <a:latin typeface="Calibri" panose="020F0502020204030204" pitchFamily="34" charset="0"/>
                <a:ea typeface="Calibri" panose="020F0502020204030204" pitchFamily="34" charset="0"/>
                <a:cs typeface="Times New Roman" panose="02020603050405020304" pitchFamily="18" charset="0"/>
              </a:rPr>
              <a:t>​</a:t>
            </a:r>
            <a:endParaRPr lang="en-US" sz="105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9" name="Picture 14">
            <a:extLst>
              <a:ext uri="{FF2B5EF4-FFF2-40B4-BE49-F238E27FC236}">
                <a16:creationId xmlns="" xmlns:a16="http://schemas.microsoft.com/office/drawing/2014/main" xmlns:lc="http://schemas.openxmlformats.org/drawingml/2006/lockedCanvas" id="{EDA58C0D-332B-4CA6-B51B-6306B590E425}"/>
              </a:ext>
            </a:extLst>
          </p:cNvPr>
          <p:cNvPicPr>
            <a:picLocks noChangeAspect="1"/>
          </p:cNvPicPr>
          <p:nvPr/>
        </p:nvPicPr>
        <p:blipFill>
          <a:blip r:embed="rId3" cstate="print"/>
          <a:stretch>
            <a:fillRect/>
          </a:stretch>
        </p:blipFill>
        <p:spPr>
          <a:xfrm>
            <a:off x="71846" y="6301315"/>
            <a:ext cx="1755570" cy="398758"/>
          </a:xfrm>
          <a:prstGeom prst="rect">
            <a:avLst/>
          </a:prstGeom>
        </p:spPr>
      </p:pic>
      <p:sp>
        <p:nvSpPr>
          <p:cNvPr id="13" name="CasellaDiTesto 17"/>
          <p:cNvSpPr txBox="1"/>
          <p:nvPr/>
        </p:nvSpPr>
        <p:spPr>
          <a:xfrm>
            <a:off x="7326893" y="6148223"/>
            <a:ext cx="4975588" cy="738664"/>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050" dirty="0">
                <a:latin typeface="Calibri" panose="020F0502020204030204" pitchFamily="34" charset="0"/>
                <a:cs typeface="Calibri" panose="020F0502020204030204" pitchFamily="34" charset="0"/>
              </a:rPr>
              <a:t>Legal description – Creative Commons licensing: The materials published on the </a:t>
            </a:r>
            <a:r>
              <a:rPr lang="en-US" sz="1050" dirty="0" err="1">
                <a:latin typeface="Calibri" panose="020F0502020204030204" pitchFamily="34" charset="0"/>
                <a:cs typeface="Calibri" panose="020F0502020204030204" pitchFamily="34" charset="0"/>
              </a:rPr>
              <a:t>EntreComp</a:t>
            </a:r>
            <a:r>
              <a:rPr lang="en-US" sz="1050" dirty="0">
                <a:latin typeface="Calibri" panose="020F0502020204030204" pitchFamily="34" charset="0"/>
                <a:cs typeface="Calibri" panose="020F0502020204030204" pitchFamily="34" charset="0"/>
              </a:rPr>
              <a:t> project website are classified as Open Educational Resources' (OER) and can be freely (without permission of their creators): downloaded, used, reused, copied, adapted, and shared by users, with information about the source of their origin</a:t>
            </a:r>
            <a:r>
              <a:rPr lang="en-US" sz="1050" dirty="0" smtClean="0">
                <a:latin typeface="Calibri" panose="020F0502020204030204" pitchFamily="34" charset="0"/>
                <a:cs typeface="Calibri" panose="020F0502020204030204" pitchFamily="34" charset="0"/>
              </a:rPr>
              <a:t>.</a:t>
            </a:r>
            <a:endParaRPr lang="en-US" sz="1050" dirty="0">
              <a:latin typeface="Calibri" panose="020F0502020204030204" pitchFamily="34" charset="0"/>
              <a:cs typeface="Calibri" panose="020F0502020204030204" pitchFamily="34" charset="0"/>
            </a:endParaRPr>
          </a:p>
        </p:txBody>
      </p:sp>
      <p:pic>
        <p:nvPicPr>
          <p:cNvPr id="16" name="Immagin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V="1">
            <a:off x="6384109" y="6314377"/>
            <a:ext cx="976864" cy="348582"/>
          </a:xfrm>
          <a:prstGeom prst="rect">
            <a:avLst/>
          </a:prstGeom>
        </p:spPr>
      </p:pic>
    </p:spTree>
    <p:extLst>
      <p:ext uri="{BB962C8B-B14F-4D97-AF65-F5344CB8AC3E}">
        <p14:creationId xmlns:p14="http://schemas.microsoft.com/office/powerpoint/2010/main" val="14703054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a16="http://schemas.microsoft.com/office/drawing/2014/main" xmlns=""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a16="http://schemas.microsoft.com/office/drawing/2014/main" xmlns="" id="{36560260-39B2-4C92-B815-0A5BB23A7859}"/>
              </a:ext>
            </a:extLst>
          </p:cNvPr>
          <p:cNvSpPr txBox="1"/>
          <p:nvPr/>
        </p:nvSpPr>
        <p:spPr>
          <a:xfrm>
            <a:off x="2671084" y="9781"/>
            <a:ext cx="9314087" cy="830997"/>
          </a:xfrm>
          <a:prstGeom prst="rect">
            <a:avLst/>
          </a:prstGeom>
          <a:noFill/>
        </p:spPr>
        <p:txBody>
          <a:bodyPr wrap="square" rtlCol="0">
            <a:spAutoFit/>
          </a:bodyPr>
          <a:lstStyle/>
          <a:p>
            <a:pPr algn="just"/>
            <a:r>
              <a:rPr lang="en-US" sz="4800" b="1" dirty="0"/>
              <a:t>Seeking definitions</a:t>
            </a:r>
            <a:endParaRPr lang="en-GB" sz="4800" b="1" dirty="0"/>
          </a:p>
        </p:txBody>
      </p:sp>
      <p:sp>
        <p:nvSpPr>
          <p:cNvPr id="13" name="CasellaDiTesto 12">
            <a:extLst>
              <a:ext uri="{FF2B5EF4-FFF2-40B4-BE49-F238E27FC236}">
                <a16:creationId xmlns:a16="http://schemas.microsoft.com/office/drawing/2014/main" xmlns="" id="{68DE762D-1903-4033-9C77-D088FA1FE6CB}"/>
              </a:ext>
            </a:extLst>
          </p:cNvPr>
          <p:cNvSpPr txBox="1"/>
          <p:nvPr/>
        </p:nvSpPr>
        <p:spPr>
          <a:xfrm>
            <a:off x="387531" y="1460139"/>
            <a:ext cx="11416938" cy="3785652"/>
          </a:xfrm>
          <a:prstGeom prst="rect">
            <a:avLst/>
          </a:prstGeom>
          <a:noFill/>
        </p:spPr>
        <p:txBody>
          <a:bodyPr wrap="square" rtlCol="0">
            <a:spAutoFit/>
          </a:bodyPr>
          <a:lstStyle/>
          <a:p>
            <a:pPr marL="457200" indent="-457200" algn="just">
              <a:buFont typeface="Arial" panose="020B0604020202020204" pitchFamily="34" charset="0"/>
              <a:buChar char="•"/>
            </a:pPr>
            <a:r>
              <a:rPr lang="pl-PL" sz="3000" u="sng" dirty="0">
                <a:cs typeface="Arial" panose="020B0604020202020204" pitchFamily="34" charset="0"/>
              </a:rPr>
              <a:t>U</a:t>
            </a:r>
            <a:r>
              <a:rPr lang="en-GB" sz="3000" u="sng" dirty="0">
                <a:cs typeface="Arial" panose="020B0604020202020204" pitchFamily="34" charset="0"/>
              </a:rPr>
              <a:t>uncertainty</a:t>
            </a:r>
            <a:r>
              <a:rPr lang="it-IT" sz="3000" dirty="0">
                <a:cs typeface="Arial" panose="020B0604020202020204" pitchFamily="34" charset="0"/>
              </a:rPr>
              <a:t> </a:t>
            </a:r>
            <a:r>
              <a:rPr lang="pl-PL" sz="3000" dirty="0">
                <a:cs typeface="Arial" panose="020B0604020202020204" pitchFamily="34" charset="0"/>
              </a:rPr>
              <a:t>(in Business) </a:t>
            </a:r>
            <a:r>
              <a:rPr lang="en-US" sz="3000" dirty="0">
                <a:cs typeface="Arial" panose="020B0604020202020204" pitchFamily="34" charset="0"/>
              </a:rPr>
              <a:t>a situation, in which the probability distribution is unknown</a:t>
            </a:r>
            <a:r>
              <a:rPr lang="it-IT" sz="3000" dirty="0">
                <a:cs typeface="Arial" panose="020B0604020202020204" pitchFamily="34" charset="0"/>
              </a:rPr>
              <a:t> (i.e. </a:t>
            </a:r>
            <a:r>
              <a:rPr lang="en-US" sz="3000" dirty="0">
                <a:cs typeface="Arial" panose="020B0604020202020204" pitchFamily="34" charset="0"/>
              </a:rPr>
              <a:t>something that can be understood in more than one way or can have more than one outcome)</a:t>
            </a:r>
          </a:p>
          <a:p>
            <a:pPr algn="just"/>
            <a:endParaRPr lang="pl-PL" sz="3000" dirty="0">
              <a:cs typeface="Arial" panose="020B0604020202020204" pitchFamily="34" charset="0"/>
            </a:endParaRPr>
          </a:p>
          <a:p>
            <a:pPr marL="457200" indent="-457200" algn="just">
              <a:buFont typeface="Arial" panose="020B0604020202020204" pitchFamily="34" charset="0"/>
              <a:buChar char="•"/>
            </a:pPr>
            <a:r>
              <a:rPr lang="en-US" sz="3000" u="sng" dirty="0">
                <a:cs typeface="Arial" panose="020B0604020202020204" pitchFamily="34" charset="0"/>
              </a:rPr>
              <a:t>Risk</a:t>
            </a:r>
            <a:r>
              <a:rPr lang="en-US" sz="3000" dirty="0">
                <a:cs typeface="Arial" panose="020B0604020202020204" pitchFamily="34" charset="0"/>
              </a:rPr>
              <a:t> refers to the probability or threat of loss, liability, injury, damage, or any other negative occurrence resulting from external or internal vulnerabilities, and that may be prevented or avoided through preventive action</a:t>
            </a:r>
            <a:endParaRPr lang="pl-PL" sz="3000" dirty="0">
              <a:cs typeface="Arial" panose="020B0604020202020204" pitchFamily="34" charset="0"/>
              <a:sym typeface="Wingdings" panose="05000000000000000000" pitchFamily="2" charset="2"/>
            </a:endParaRPr>
          </a:p>
        </p:txBody>
      </p:sp>
      <p:pic>
        <p:nvPicPr>
          <p:cNvPr id="14" name="Picture 13">
            <a:extLst>
              <a:ext uri="{FF2B5EF4-FFF2-40B4-BE49-F238E27FC236}">
                <a16:creationId xmlns:a16="http://schemas.microsoft.com/office/drawing/2014/main" xmlns="" id="{AC82B15C-9518-4DF3-B7F1-432948ADC0C5}"/>
              </a:ext>
            </a:extLst>
          </p:cNvPr>
          <p:cNvPicPr>
            <a:picLocks noChangeAspect="1"/>
          </p:cNvPicPr>
          <p:nvPr/>
        </p:nvPicPr>
        <p:blipFill>
          <a:blip r:embed="rId2" cstate="print"/>
          <a:stretch>
            <a:fillRect/>
          </a:stretch>
        </p:blipFill>
        <p:spPr>
          <a:xfrm>
            <a:off x="71846" y="111008"/>
            <a:ext cx="2246811" cy="628544"/>
          </a:xfrm>
          <a:prstGeom prst="rect">
            <a:avLst/>
          </a:prstGeom>
        </p:spPr>
      </p:pic>
      <p:pic>
        <p:nvPicPr>
          <p:cNvPr id="2" name="Immagine 1">
            <a:extLst>
              <a:ext uri="{FF2B5EF4-FFF2-40B4-BE49-F238E27FC236}">
                <a16:creationId xmlns:a16="http://schemas.microsoft.com/office/drawing/2014/main" xmlns="" id="{3F2FB947-6410-4D13-B8AD-E98E31A8C244}"/>
              </a:ext>
            </a:extLst>
          </p:cNvPr>
          <p:cNvPicPr>
            <a:picLocks noChangeAspect="1"/>
          </p:cNvPicPr>
          <p:nvPr/>
        </p:nvPicPr>
        <p:blipFill>
          <a:blip r:embed="rId3"/>
          <a:stretch>
            <a:fillRect/>
          </a:stretch>
        </p:blipFill>
        <p:spPr>
          <a:xfrm>
            <a:off x="4738099" y="4935835"/>
            <a:ext cx="2715802" cy="1412406"/>
          </a:xfrm>
          <a:prstGeom prst="rect">
            <a:avLst/>
          </a:prstGeom>
        </p:spPr>
      </p:pic>
      <p:sp>
        <p:nvSpPr>
          <p:cNvPr id="9" name="Rectangle 9">
            <a:extLst>
              <a:ext uri="{FF2B5EF4-FFF2-40B4-BE49-F238E27FC236}">
                <a16:creationId xmlns="" xmlns:a16="http://schemas.microsoft.com/office/drawing/2014/main" xmlns:lc="http://schemas.openxmlformats.org/drawingml/2006/lockedCanvas" id="{D3F154E4-91BF-454F-8191-5E87AB70BB61}"/>
              </a:ext>
            </a:extLst>
          </p:cNvPr>
          <p:cNvSpPr/>
          <p:nvPr/>
        </p:nvSpPr>
        <p:spPr>
          <a:xfrm>
            <a:off x="1806129" y="6119336"/>
            <a:ext cx="4577980" cy="738664"/>
          </a:xfrm>
          <a:prstGeom prst="rect">
            <a:avLst/>
          </a:prstGeom>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This project has been funded with support from the European Commission. This document and its contents reflect the views only of the authors, and the Commission cannot be held responsible for any use which may be made of the information contained therein</a:t>
            </a:r>
            <a:r>
              <a:rPr lang="en-US" sz="1050" dirty="0">
                <a:latin typeface="Calibri" panose="020F0502020204030204" pitchFamily="34" charset="0"/>
                <a:ea typeface="Calibri" panose="020F0502020204030204" pitchFamily="34" charset="0"/>
                <a:cs typeface="Times New Roman" panose="02020603050405020304" pitchFamily="18" charset="0"/>
              </a:rPr>
              <a:t>​</a:t>
            </a:r>
            <a:endParaRPr lang="en-US" sz="105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6" name="Picture 14">
            <a:extLst>
              <a:ext uri="{FF2B5EF4-FFF2-40B4-BE49-F238E27FC236}">
                <a16:creationId xmlns="" xmlns:a16="http://schemas.microsoft.com/office/drawing/2014/main" xmlns:lc="http://schemas.openxmlformats.org/drawingml/2006/lockedCanvas" id="{EDA58C0D-332B-4CA6-B51B-6306B590E425}"/>
              </a:ext>
            </a:extLst>
          </p:cNvPr>
          <p:cNvPicPr>
            <a:picLocks noChangeAspect="1"/>
          </p:cNvPicPr>
          <p:nvPr/>
        </p:nvPicPr>
        <p:blipFill>
          <a:blip r:embed="rId4" cstate="print"/>
          <a:stretch>
            <a:fillRect/>
          </a:stretch>
        </p:blipFill>
        <p:spPr>
          <a:xfrm>
            <a:off x="71846" y="6301315"/>
            <a:ext cx="1755570" cy="398758"/>
          </a:xfrm>
          <a:prstGeom prst="rect">
            <a:avLst/>
          </a:prstGeom>
        </p:spPr>
      </p:pic>
      <p:sp>
        <p:nvSpPr>
          <p:cNvPr id="17" name="CasellaDiTesto 17"/>
          <p:cNvSpPr txBox="1"/>
          <p:nvPr/>
        </p:nvSpPr>
        <p:spPr>
          <a:xfrm>
            <a:off x="7326893" y="6148223"/>
            <a:ext cx="4975588" cy="738664"/>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050" dirty="0">
                <a:latin typeface="Calibri" panose="020F0502020204030204" pitchFamily="34" charset="0"/>
                <a:cs typeface="Calibri" panose="020F0502020204030204" pitchFamily="34" charset="0"/>
              </a:rPr>
              <a:t>Legal description – Creative Commons licensing: The materials published on the </a:t>
            </a:r>
            <a:r>
              <a:rPr lang="en-US" sz="1050" dirty="0" err="1">
                <a:latin typeface="Calibri" panose="020F0502020204030204" pitchFamily="34" charset="0"/>
                <a:cs typeface="Calibri" panose="020F0502020204030204" pitchFamily="34" charset="0"/>
              </a:rPr>
              <a:t>EntreComp</a:t>
            </a:r>
            <a:r>
              <a:rPr lang="en-US" sz="1050" dirty="0">
                <a:latin typeface="Calibri" panose="020F0502020204030204" pitchFamily="34" charset="0"/>
                <a:cs typeface="Calibri" panose="020F0502020204030204" pitchFamily="34" charset="0"/>
              </a:rPr>
              <a:t> project website are classified as Open Educational Resources' (OER) and can be freely (without permission of their creators): downloaded, used, reused, copied, adapted, and shared by users, with information about the source of their origin</a:t>
            </a:r>
            <a:r>
              <a:rPr lang="en-US" sz="1050" dirty="0" smtClean="0">
                <a:latin typeface="Calibri" panose="020F0502020204030204" pitchFamily="34" charset="0"/>
                <a:cs typeface="Calibri" panose="020F0502020204030204" pitchFamily="34" charset="0"/>
              </a:rPr>
              <a:t>.</a:t>
            </a:r>
            <a:endParaRPr lang="en-US" sz="1050" dirty="0">
              <a:latin typeface="Calibri" panose="020F0502020204030204" pitchFamily="34" charset="0"/>
              <a:cs typeface="Calibri" panose="020F0502020204030204" pitchFamily="34" charset="0"/>
            </a:endParaRPr>
          </a:p>
        </p:txBody>
      </p:sp>
      <p:pic>
        <p:nvPicPr>
          <p:cNvPr id="18" name="Immagine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V="1">
            <a:off x="6384109" y="6314377"/>
            <a:ext cx="976864" cy="348582"/>
          </a:xfrm>
          <a:prstGeom prst="rect">
            <a:avLst/>
          </a:prstGeom>
        </p:spPr>
      </p:pic>
    </p:spTree>
    <p:extLst>
      <p:ext uri="{BB962C8B-B14F-4D97-AF65-F5344CB8AC3E}">
        <p14:creationId xmlns:p14="http://schemas.microsoft.com/office/powerpoint/2010/main" val="31595280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a16="http://schemas.microsoft.com/office/drawing/2014/main" xmlns=""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a16="http://schemas.microsoft.com/office/drawing/2014/main" xmlns="" id="{36560260-39B2-4C92-B815-0A5BB23A7859}"/>
              </a:ext>
            </a:extLst>
          </p:cNvPr>
          <p:cNvSpPr txBox="1"/>
          <p:nvPr/>
        </p:nvSpPr>
        <p:spPr>
          <a:xfrm>
            <a:off x="2671084" y="9781"/>
            <a:ext cx="9314087" cy="830997"/>
          </a:xfrm>
          <a:prstGeom prst="rect">
            <a:avLst/>
          </a:prstGeom>
          <a:noFill/>
        </p:spPr>
        <p:txBody>
          <a:bodyPr wrap="square" rtlCol="0">
            <a:spAutoFit/>
          </a:bodyPr>
          <a:lstStyle/>
          <a:p>
            <a:pPr algn="just"/>
            <a:r>
              <a:rPr lang="en-US" sz="4800" b="1" dirty="0"/>
              <a:t>To resume: </a:t>
            </a:r>
            <a:endParaRPr lang="en-GB" sz="4800" b="1" dirty="0"/>
          </a:p>
        </p:txBody>
      </p:sp>
      <p:sp>
        <p:nvSpPr>
          <p:cNvPr id="13" name="CasellaDiTesto 12">
            <a:extLst>
              <a:ext uri="{FF2B5EF4-FFF2-40B4-BE49-F238E27FC236}">
                <a16:creationId xmlns:a16="http://schemas.microsoft.com/office/drawing/2014/main" xmlns="" id="{68DE762D-1903-4033-9C77-D088FA1FE6CB}"/>
              </a:ext>
            </a:extLst>
          </p:cNvPr>
          <p:cNvSpPr txBox="1"/>
          <p:nvPr/>
        </p:nvSpPr>
        <p:spPr>
          <a:xfrm>
            <a:off x="387531" y="1460139"/>
            <a:ext cx="11416938" cy="892552"/>
          </a:xfrm>
          <a:prstGeom prst="rect">
            <a:avLst/>
          </a:prstGeom>
          <a:noFill/>
        </p:spPr>
        <p:txBody>
          <a:bodyPr wrap="square" rtlCol="0">
            <a:spAutoFit/>
          </a:bodyPr>
          <a:lstStyle/>
          <a:p>
            <a:pPr algn="just"/>
            <a:r>
              <a:rPr lang="pl-PL" sz="2600" dirty="0">
                <a:cs typeface="Arial" panose="020B0604020202020204" pitchFamily="34" charset="0"/>
              </a:rPr>
              <a:t>In order to obtain </a:t>
            </a:r>
            <a:r>
              <a:rPr lang="en-US" sz="2600" dirty="0">
                <a:cs typeface="Arial" panose="020B0604020202020204" pitchFamily="34" charset="0"/>
              </a:rPr>
              <a:t>the full picture of uncertainty and ambiguity, we can make a comparison with understanding certainty</a:t>
            </a:r>
            <a:r>
              <a:rPr lang="en-GB" sz="2600" dirty="0">
                <a:cs typeface="Arial" panose="020B0604020202020204" pitchFamily="34" charset="0"/>
              </a:rPr>
              <a:t>:</a:t>
            </a:r>
          </a:p>
        </p:txBody>
      </p:sp>
      <p:pic>
        <p:nvPicPr>
          <p:cNvPr id="14" name="Picture 13">
            <a:extLst>
              <a:ext uri="{FF2B5EF4-FFF2-40B4-BE49-F238E27FC236}">
                <a16:creationId xmlns:a16="http://schemas.microsoft.com/office/drawing/2014/main" xmlns="" id="{AC82B15C-9518-4DF3-B7F1-432948ADC0C5}"/>
              </a:ext>
            </a:extLst>
          </p:cNvPr>
          <p:cNvPicPr>
            <a:picLocks noChangeAspect="1"/>
          </p:cNvPicPr>
          <p:nvPr/>
        </p:nvPicPr>
        <p:blipFill>
          <a:blip r:embed="rId2" cstate="print"/>
          <a:stretch>
            <a:fillRect/>
          </a:stretch>
        </p:blipFill>
        <p:spPr>
          <a:xfrm>
            <a:off x="71846" y="111008"/>
            <a:ext cx="2246811" cy="628544"/>
          </a:xfrm>
          <a:prstGeom prst="rect">
            <a:avLst/>
          </a:prstGeom>
        </p:spPr>
      </p:pic>
      <p:graphicFrame>
        <p:nvGraphicFramePr>
          <p:cNvPr id="8" name="Tabela 8">
            <a:extLst>
              <a:ext uri="{FF2B5EF4-FFF2-40B4-BE49-F238E27FC236}">
                <a16:creationId xmlns:a16="http://schemas.microsoft.com/office/drawing/2014/main" xmlns="" id="{7D0F44A0-0EED-441C-BA36-1F61557A5DCD}"/>
              </a:ext>
            </a:extLst>
          </p:cNvPr>
          <p:cNvGraphicFramePr>
            <a:graphicFrameLocks noGrp="1"/>
          </p:cNvGraphicFramePr>
          <p:nvPr>
            <p:extLst>
              <p:ext uri="{D42A27DB-BD31-4B8C-83A1-F6EECF244321}">
                <p14:modId xmlns:p14="http://schemas.microsoft.com/office/powerpoint/2010/main" val="1384835803"/>
              </p:ext>
            </p:extLst>
          </p:nvPr>
        </p:nvGraphicFramePr>
        <p:xfrm>
          <a:off x="1195251" y="2534032"/>
          <a:ext cx="9851574" cy="3453079"/>
        </p:xfrm>
        <a:graphic>
          <a:graphicData uri="http://schemas.openxmlformats.org/drawingml/2006/table">
            <a:tbl>
              <a:tblPr firstRow="1" bandRow="1">
                <a:tableStyleId>{21E4AEA4-8DFA-4A89-87EB-49C32662AFE0}</a:tableStyleId>
              </a:tblPr>
              <a:tblGrid>
                <a:gridCol w="3283858">
                  <a:extLst>
                    <a:ext uri="{9D8B030D-6E8A-4147-A177-3AD203B41FA5}">
                      <a16:colId xmlns:a16="http://schemas.microsoft.com/office/drawing/2014/main" xmlns="" val="20000"/>
                    </a:ext>
                  </a:extLst>
                </a:gridCol>
                <a:gridCol w="3283858">
                  <a:extLst>
                    <a:ext uri="{9D8B030D-6E8A-4147-A177-3AD203B41FA5}">
                      <a16:colId xmlns:a16="http://schemas.microsoft.com/office/drawing/2014/main" xmlns="" val="20001"/>
                    </a:ext>
                  </a:extLst>
                </a:gridCol>
                <a:gridCol w="3283858">
                  <a:extLst>
                    <a:ext uri="{9D8B030D-6E8A-4147-A177-3AD203B41FA5}">
                      <a16:colId xmlns:a16="http://schemas.microsoft.com/office/drawing/2014/main" xmlns="" val="20002"/>
                    </a:ext>
                  </a:extLst>
                </a:gridCol>
              </a:tblGrid>
              <a:tr h="492334">
                <a:tc>
                  <a:txBody>
                    <a:bodyPr/>
                    <a:lstStyle/>
                    <a:p>
                      <a:pPr algn="ctr"/>
                      <a:r>
                        <a:rPr lang="pl-PL" sz="2000" dirty="0"/>
                        <a:t>Cerainity </a:t>
                      </a:r>
                      <a:endParaRPr lang="en-GB" sz="2000" dirty="0"/>
                    </a:p>
                  </a:txBody>
                  <a:tcPr anchor="ctr"/>
                </a:tc>
                <a:tc>
                  <a:txBody>
                    <a:bodyPr/>
                    <a:lstStyle/>
                    <a:p>
                      <a:pPr algn="ctr"/>
                      <a:r>
                        <a:rPr lang="pl-PL" sz="2000" dirty="0"/>
                        <a:t>Risk</a:t>
                      </a:r>
                      <a:endParaRPr lang="en-GB" sz="2000" dirty="0"/>
                    </a:p>
                  </a:txBody>
                  <a:tcPr anchor="ctr"/>
                </a:tc>
                <a:tc>
                  <a:txBody>
                    <a:bodyPr/>
                    <a:lstStyle/>
                    <a:p>
                      <a:pPr algn="ctr"/>
                      <a:r>
                        <a:rPr lang="pl-PL" sz="2000" dirty="0"/>
                        <a:t>Uncertanity </a:t>
                      </a:r>
                      <a:endParaRPr lang="en-GB" sz="2000" dirty="0"/>
                    </a:p>
                  </a:txBody>
                  <a:tcPr anchor="ctr"/>
                </a:tc>
                <a:extLst>
                  <a:ext uri="{0D108BD9-81ED-4DB2-BD59-A6C34878D82A}">
                    <a16:rowId xmlns:a16="http://schemas.microsoft.com/office/drawing/2014/main" xmlns="" val="10000"/>
                  </a:ext>
                </a:extLst>
              </a:tr>
              <a:tr h="672806">
                <a:tc>
                  <a:txBody>
                    <a:bodyPr/>
                    <a:lstStyle/>
                    <a:p>
                      <a:pPr algn="l"/>
                      <a:r>
                        <a:rPr lang="en-US" dirty="0"/>
                        <a:t>An event that must</a:t>
                      </a:r>
                    </a:p>
                    <a:p>
                      <a:pPr algn="l"/>
                      <a:r>
                        <a:rPr lang="en-US" dirty="0"/>
                        <a:t>happen</a:t>
                      </a:r>
                      <a:endParaRPr lang="en-GB" dirty="0"/>
                    </a:p>
                  </a:txBody>
                  <a:tcPr anchor="ctr"/>
                </a:tc>
                <a:tc>
                  <a:txBody>
                    <a:bodyPr/>
                    <a:lstStyle/>
                    <a:p>
                      <a:pPr algn="l"/>
                      <a:r>
                        <a:rPr lang="en-GB" dirty="0"/>
                        <a:t>Probable event</a:t>
                      </a:r>
                    </a:p>
                  </a:txBody>
                  <a:tcPr anchor="ctr"/>
                </a:tc>
                <a:tc>
                  <a:txBody>
                    <a:bodyPr/>
                    <a:lstStyle/>
                    <a:p>
                      <a:pPr algn="l"/>
                      <a:r>
                        <a:rPr lang="en-US" dirty="0"/>
                        <a:t>An unpredictable, almost impossible event</a:t>
                      </a:r>
                      <a:endParaRPr lang="en-GB" dirty="0"/>
                    </a:p>
                  </a:txBody>
                  <a:tcPr anchor="ctr"/>
                </a:tc>
                <a:extLst>
                  <a:ext uri="{0D108BD9-81ED-4DB2-BD59-A6C34878D82A}">
                    <a16:rowId xmlns:a16="http://schemas.microsoft.com/office/drawing/2014/main" xmlns="" val="10001"/>
                  </a:ext>
                </a:extLst>
              </a:tr>
              <a:tr h="665055">
                <a:tc>
                  <a:txBody>
                    <a:bodyPr/>
                    <a:lstStyle/>
                    <a:p>
                      <a:pPr algn="l"/>
                      <a:r>
                        <a:rPr lang="en-GB" sz="1800" kern="1200" dirty="0">
                          <a:solidFill>
                            <a:schemeClr val="dk1"/>
                          </a:solidFill>
                          <a:latin typeface="+mn-lt"/>
                          <a:ea typeface="+mn-ea"/>
                          <a:cs typeface="+mn-cs"/>
                        </a:rPr>
                        <a:t>Full and complete information</a:t>
                      </a:r>
                    </a:p>
                  </a:txBody>
                  <a:tcPr anchor="ctr"/>
                </a:tc>
                <a:tc>
                  <a:txBody>
                    <a:bodyPr/>
                    <a:lstStyle/>
                    <a:p>
                      <a:pPr algn="l"/>
                      <a:r>
                        <a:rPr lang="en-GB" sz="1800" kern="1200" dirty="0">
                          <a:solidFill>
                            <a:schemeClr val="dk1"/>
                          </a:solidFill>
                          <a:latin typeface="+mn-lt"/>
                          <a:ea typeface="+mn-ea"/>
                          <a:cs typeface="+mn-cs"/>
                        </a:rPr>
                        <a:t>Incomplete information</a:t>
                      </a:r>
                    </a:p>
                  </a:txBody>
                  <a:tcPr anchor="ctr"/>
                </a:tc>
                <a:tc>
                  <a:txBody>
                    <a:bodyPr/>
                    <a:lstStyle/>
                    <a:p>
                      <a:pPr algn="l"/>
                      <a:r>
                        <a:rPr lang="en-GB" sz="1800" kern="1200" dirty="0">
                          <a:solidFill>
                            <a:schemeClr val="dk1"/>
                          </a:solidFill>
                          <a:latin typeface="+mn-lt"/>
                          <a:ea typeface="+mn-ea"/>
                          <a:cs typeface="+mn-cs"/>
                        </a:rPr>
                        <a:t>Lack of information</a:t>
                      </a:r>
                    </a:p>
                  </a:txBody>
                  <a:tcPr anchor="ctr"/>
                </a:tc>
                <a:extLst>
                  <a:ext uri="{0D108BD9-81ED-4DB2-BD59-A6C34878D82A}">
                    <a16:rowId xmlns:a16="http://schemas.microsoft.com/office/drawing/2014/main" xmlns="" val="10002"/>
                  </a:ext>
                </a:extLst>
              </a:tr>
              <a:tr h="672806">
                <a:tc>
                  <a:txBody>
                    <a:bodyPr/>
                    <a:lstStyle/>
                    <a:p>
                      <a:pPr algn="l"/>
                      <a:r>
                        <a:rPr lang="en-GB" sz="1800" kern="1200" dirty="0">
                          <a:solidFill>
                            <a:schemeClr val="dk1"/>
                          </a:solidFill>
                          <a:latin typeface="+mn-lt"/>
                          <a:ea typeface="+mn-ea"/>
                          <a:cs typeface="+mn-cs"/>
                        </a:rPr>
                        <a:t>Specific, known consequences</a:t>
                      </a:r>
                    </a:p>
                  </a:txBody>
                  <a:tcPr anchor="ctr"/>
                </a:tc>
                <a:tc>
                  <a:txBody>
                    <a:bodyPr/>
                    <a:lstStyle/>
                    <a:p>
                      <a:pPr algn="l"/>
                      <a:r>
                        <a:rPr lang="en-US" sz="1800" kern="1200" dirty="0">
                          <a:solidFill>
                            <a:schemeClr val="dk1"/>
                          </a:solidFill>
                          <a:latin typeface="+mn-lt"/>
                          <a:ea typeface="+mn-ea"/>
                          <a:cs typeface="+mn-cs"/>
                        </a:rPr>
                        <a:t>A known set of possible consequences</a:t>
                      </a:r>
                      <a:endParaRPr lang="en-GB" sz="1800" kern="1200" dirty="0">
                        <a:solidFill>
                          <a:schemeClr val="dk1"/>
                        </a:solidFill>
                        <a:latin typeface="+mn-lt"/>
                        <a:ea typeface="+mn-ea"/>
                        <a:cs typeface="+mn-cs"/>
                      </a:endParaRPr>
                    </a:p>
                  </a:txBody>
                  <a:tcPr anchor="ctr"/>
                </a:tc>
                <a:tc>
                  <a:txBody>
                    <a:bodyPr/>
                    <a:lstStyle/>
                    <a:p>
                      <a:pPr algn="l"/>
                      <a:r>
                        <a:rPr lang="en-US" sz="1800" kern="1200" dirty="0">
                          <a:solidFill>
                            <a:schemeClr val="dk1"/>
                          </a:solidFill>
                          <a:latin typeface="+mn-lt"/>
                          <a:ea typeface="+mn-ea"/>
                          <a:cs typeface="+mn-cs"/>
                        </a:rPr>
                        <a:t>Unknown consequences of a given decision</a:t>
                      </a:r>
                      <a:endParaRPr lang="en-GB" sz="1800" kern="1200" dirty="0">
                        <a:solidFill>
                          <a:schemeClr val="dk1"/>
                        </a:solidFill>
                        <a:latin typeface="+mn-lt"/>
                        <a:ea typeface="+mn-ea"/>
                        <a:cs typeface="+mn-cs"/>
                      </a:endParaRPr>
                    </a:p>
                  </a:txBody>
                  <a:tcPr anchor="ctr"/>
                </a:tc>
                <a:extLst>
                  <a:ext uri="{0D108BD9-81ED-4DB2-BD59-A6C34878D82A}">
                    <a16:rowId xmlns:a16="http://schemas.microsoft.com/office/drawing/2014/main" xmlns="" val="10003"/>
                  </a:ext>
                </a:extLst>
              </a:tr>
              <a:tr h="950078">
                <a:tc>
                  <a:txBody>
                    <a:bodyPr/>
                    <a:lstStyle/>
                    <a:p>
                      <a:pPr algn="l"/>
                      <a:r>
                        <a:rPr lang="en-US" sz="1800" kern="1200" dirty="0">
                          <a:solidFill>
                            <a:schemeClr val="dk1"/>
                          </a:solidFill>
                          <a:latin typeface="+mn-lt"/>
                          <a:ea typeface="+mn-ea"/>
                          <a:cs typeface="+mn-cs"/>
                        </a:rPr>
                        <a:t>Very unlikely to be consequences of taking</a:t>
                      </a:r>
                      <a:r>
                        <a:rPr lang="pl-PL" sz="1800" kern="1200" baseline="0" dirty="0">
                          <a:solidFill>
                            <a:schemeClr val="dk1"/>
                          </a:solidFill>
                          <a:latin typeface="+mn-lt"/>
                          <a:ea typeface="+mn-ea"/>
                          <a:cs typeface="+mn-cs"/>
                        </a:rPr>
                        <a:t> </a:t>
                      </a:r>
                      <a:r>
                        <a:rPr lang="en-US" sz="1800" kern="1200" dirty="0">
                          <a:solidFill>
                            <a:schemeClr val="dk1"/>
                          </a:solidFill>
                          <a:latin typeface="+mn-lt"/>
                          <a:ea typeface="+mn-ea"/>
                          <a:cs typeface="+mn-cs"/>
                        </a:rPr>
                        <a:t>decision</a:t>
                      </a:r>
                      <a:endParaRPr lang="en-GB" sz="1800" kern="1200" dirty="0">
                        <a:solidFill>
                          <a:schemeClr val="dk1"/>
                        </a:solidFill>
                        <a:latin typeface="+mn-lt"/>
                        <a:ea typeface="+mn-ea"/>
                        <a:cs typeface="+mn-cs"/>
                      </a:endParaRPr>
                    </a:p>
                  </a:txBody>
                  <a:tcPr anchor="ctr"/>
                </a:tc>
                <a:tc>
                  <a:txBody>
                    <a:bodyPr/>
                    <a:lstStyle/>
                    <a:p>
                      <a:pPr algn="l"/>
                      <a:r>
                        <a:rPr lang="en-US" sz="1800" kern="1200" dirty="0">
                          <a:solidFill>
                            <a:schemeClr val="dk1"/>
                          </a:solidFill>
                          <a:latin typeface="+mn-lt"/>
                          <a:ea typeface="+mn-ea"/>
                          <a:cs typeface="+mn-cs"/>
                        </a:rPr>
                        <a:t>You can analyze the likelihood of making a wrong decision</a:t>
                      </a:r>
                      <a:endParaRPr lang="en-GB" sz="1800" kern="1200" dirty="0">
                        <a:solidFill>
                          <a:schemeClr val="dk1"/>
                        </a:solidFill>
                        <a:latin typeface="+mn-lt"/>
                        <a:ea typeface="+mn-ea"/>
                        <a:cs typeface="+mn-cs"/>
                      </a:endParaRPr>
                    </a:p>
                  </a:txBody>
                  <a:tcPr anchor="ctr"/>
                </a:tc>
                <a:tc>
                  <a:txBody>
                    <a:bodyPr/>
                    <a:lstStyle/>
                    <a:p>
                      <a:pPr algn="l"/>
                      <a:r>
                        <a:rPr lang="en-US" sz="1800" kern="1200" dirty="0">
                          <a:solidFill>
                            <a:schemeClr val="dk1"/>
                          </a:solidFill>
                          <a:latin typeface="+mn-lt"/>
                          <a:ea typeface="+mn-ea"/>
                          <a:cs typeface="+mn-cs"/>
                        </a:rPr>
                        <a:t>Inability to analyze the probability of making a bad / good decision</a:t>
                      </a:r>
                      <a:endParaRPr lang="en-GB" sz="1800" kern="1200" dirty="0">
                        <a:solidFill>
                          <a:schemeClr val="dk1"/>
                        </a:solidFill>
                        <a:latin typeface="+mn-lt"/>
                        <a:ea typeface="+mn-ea"/>
                        <a:cs typeface="+mn-cs"/>
                      </a:endParaRPr>
                    </a:p>
                  </a:txBody>
                  <a:tcPr anchor="ctr"/>
                </a:tc>
                <a:extLst>
                  <a:ext uri="{0D108BD9-81ED-4DB2-BD59-A6C34878D82A}">
                    <a16:rowId xmlns:a16="http://schemas.microsoft.com/office/drawing/2014/main" xmlns="" val="10004"/>
                  </a:ext>
                </a:extLst>
              </a:tr>
            </a:tbl>
          </a:graphicData>
        </a:graphic>
      </p:graphicFrame>
      <p:sp>
        <p:nvSpPr>
          <p:cNvPr id="9" name="Prostokąt 11">
            <a:extLst>
              <a:ext uri="{FF2B5EF4-FFF2-40B4-BE49-F238E27FC236}">
                <a16:creationId xmlns:a16="http://schemas.microsoft.com/office/drawing/2014/main" xmlns="" id="{9C617752-AD0C-4532-85AC-D87453757B3F}"/>
              </a:ext>
            </a:extLst>
          </p:cNvPr>
          <p:cNvSpPr/>
          <p:nvPr/>
        </p:nvSpPr>
        <p:spPr>
          <a:xfrm>
            <a:off x="5220859" y="6002255"/>
            <a:ext cx="1525867" cy="307777"/>
          </a:xfrm>
          <a:prstGeom prst="rect">
            <a:avLst/>
          </a:prstGeom>
        </p:spPr>
        <p:txBody>
          <a:bodyPr wrap="none">
            <a:spAutoFit/>
          </a:bodyPr>
          <a:lstStyle/>
          <a:p>
            <a:r>
              <a:rPr lang="en-GB" sz="1400" dirty="0"/>
              <a:t>Source: own study</a:t>
            </a:r>
          </a:p>
        </p:txBody>
      </p:sp>
      <p:sp>
        <p:nvSpPr>
          <p:cNvPr id="16" name="Rectangle 9">
            <a:extLst>
              <a:ext uri="{FF2B5EF4-FFF2-40B4-BE49-F238E27FC236}">
                <a16:creationId xmlns="" xmlns:a16="http://schemas.microsoft.com/office/drawing/2014/main" xmlns:lc="http://schemas.openxmlformats.org/drawingml/2006/lockedCanvas" id="{D3F154E4-91BF-454F-8191-5E87AB70BB61}"/>
              </a:ext>
            </a:extLst>
          </p:cNvPr>
          <p:cNvSpPr/>
          <p:nvPr/>
        </p:nvSpPr>
        <p:spPr>
          <a:xfrm>
            <a:off x="1806129" y="6119336"/>
            <a:ext cx="4577980" cy="738664"/>
          </a:xfrm>
          <a:prstGeom prst="rect">
            <a:avLst/>
          </a:prstGeom>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This project has been funded with support from the European Commission. This document and its contents reflect the views only of the authors, and the Commission cannot be held responsible for any use which may be made of the information contained therein</a:t>
            </a:r>
            <a:r>
              <a:rPr lang="en-US" sz="1050" dirty="0">
                <a:latin typeface="Calibri" panose="020F0502020204030204" pitchFamily="34" charset="0"/>
                <a:ea typeface="Calibri" panose="020F0502020204030204" pitchFamily="34" charset="0"/>
                <a:cs typeface="Times New Roman" panose="02020603050405020304" pitchFamily="18" charset="0"/>
              </a:rPr>
              <a:t>​</a:t>
            </a:r>
            <a:endParaRPr lang="en-US" sz="105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7" name="Picture 14">
            <a:extLst>
              <a:ext uri="{FF2B5EF4-FFF2-40B4-BE49-F238E27FC236}">
                <a16:creationId xmlns="" xmlns:a16="http://schemas.microsoft.com/office/drawing/2014/main" xmlns:lc="http://schemas.openxmlformats.org/drawingml/2006/lockedCanvas" id="{EDA58C0D-332B-4CA6-B51B-6306B590E425}"/>
              </a:ext>
            </a:extLst>
          </p:cNvPr>
          <p:cNvPicPr>
            <a:picLocks noChangeAspect="1"/>
          </p:cNvPicPr>
          <p:nvPr/>
        </p:nvPicPr>
        <p:blipFill>
          <a:blip r:embed="rId3" cstate="print"/>
          <a:stretch>
            <a:fillRect/>
          </a:stretch>
        </p:blipFill>
        <p:spPr>
          <a:xfrm>
            <a:off x="71846" y="6301315"/>
            <a:ext cx="1755570" cy="398758"/>
          </a:xfrm>
          <a:prstGeom prst="rect">
            <a:avLst/>
          </a:prstGeom>
        </p:spPr>
      </p:pic>
      <p:sp>
        <p:nvSpPr>
          <p:cNvPr id="18" name="CasellaDiTesto 17"/>
          <p:cNvSpPr txBox="1"/>
          <p:nvPr/>
        </p:nvSpPr>
        <p:spPr>
          <a:xfrm>
            <a:off x="7326893" y="6148223"/>
            <a:ext cx="4975588" cy="738664"/>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050" dirty="0">
                <a:latin typeface="Calibri" panose="020F0502020204030204" pitchFamily="34" charset="0"/>
                <a:cs typeface="Calibri" panose="020F0502020204030204" pitchFamily="34" charset="0"/>
              </a:rPr>
              <a:t>Legal description – Creative Commons licensing: The materials published on the </a:t>
            </a:r>
            <a:r>
              <a:rPr lang="en-US" sz="1050" dirty="0" err="1">
                <a:latin typeface="Calibri" panose="020F0502020204030204" pitchFamily="34" charset="0"/>
                <a:cs typeface="Calibri" panose="020F0502020204030204" pitchFamily="34" charset="0"/>
              </a:rPr>
              <a:t>EntreComp</a:t>
            </a:r>
            <a:r>
              <a:rPr lang="en-US" sz="1050" dirty="0">
                <a:latin typeface="Calibri" panose="020F0502020204030204" pitchFamily="34" charset="0"/>
                <a:cs typeface="Calibri" panose="020F0502020204030204" pitchFamily="34" charset="0"/>
              </a:rPr>
              <a:t> project website are classified as Open Educational Resources' (OER) and can be freely (without permission of their creators): downloaded, used, reused, copied, adapted, and shared by users, with information about the source of their origin</a:t>
            </a:r>
            <a:r>
              <a:rPr lang="en-US" sz="1050" dirty="0" smtClean="0">
                <a:latin typeface="Calibri" panose="020F0502020204030204" pitchFamily="34" charset="0"/>
                <a:cs typeface="Calibri" panose="020F0502020204030204" pitchFamily="34" charset="0"/>
              </a:rPr>
              <a:t>.</a:t>
            </a:r>
            <a:endParaRPr lang="en-US" sz="1050" dirty="0">
              <a:latin typeface="Calibri" panose="020F0502020204030204" pitchFamily="34" charset="0"/>
              <a:cs typeface="Calibri" panose="020F0502020204030204" pitchFamily="34" charset="0"/>
            </a:endParaRPr>
          </a:p>
        </p:txBody>
      </p:sp>
      <p:pic>
        <p:nvPicPr>
          <p:cNvPr id="19" name="Immagine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V="1">
            <a:off x="6384109" y="6314377"/>
            <a:ext cx="976864" cy="348582"/>
          </a:xfrm>
          <a:prstGeom prst="rect">
            <a:avLst/>
          </a:prstGeom>
        </p:spPr>
      </p:pic>
    </p:spTree>
    <p:extLst>
      <p:ext uri="{BB962C8B-B14F-4D97-AF65-F5344CB8AC3E}">
        <p14:creationId xmlns:p14="http://schemas.microsoft.com/office/powerpoint/2010/main" val="31595280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a16="http://schemas.microsoft.com/office/drawing/2014/main" xmlns=""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a16="http://schemas.microsoft.com/office/drawing/2014/main" xmlns="" id="{36560260-39B2-4C92-B815-0A5BB23A7859}"/>
              </a:ext>
            </a:extLst>
          </p:cNvPr>
          <p:cNvSpPr txBox="1"/>
          <p:nvPr/>
        </p:nvSpPr>
        <p:spPr>
          <a:xfrm>
            <a:off x="2671084" y="9781"/>
            <a:ext cx="9314087" cy="830997"/>
          </a:xfrm>
          <a:prstGeom prst="rect">
            <a:avLst/>
          </a:prstGeom>
          <a:noFill/>
        </p:spPr>
        <p:txBody>
          <a:bodyPr wrap="square" rtlCol="0">
            <a:spAutoFit/>
          </a:bodyPr>
          <a:lstStyle/>
          <a:p>
            <a:pPr algn="just"/>
            <a:r>
              <a:rPr lang="pl-PL" sz="4800" b="1" dirty="0">
                <a:cs typeface="Arial" panose="020B0604020202020204" pitchFamily="34" charset="0"/>
              </a:rPr>
              <a:t>Obstacles in doing business</a:t>
            </a:r>
            <a:r>
              <a:rPr lang="it-IT" sz="4800" b="1" dirty="0">
                <a:cs typeface="Arial" panose="020B0604020202020204" pitchFamily="34" charset="0"/>
              </a:rPr>
              <a:t> pt.1</a:t>
            </a:r>
            <a:r>
              <a:rPr lang="pl-PL" sz="4800" b="1" dirty="0">
                <a:cs typeface="Arial" panose="020B0604020202020204" pitchFamily="34" charset="0"/>
              </a:rPr>
              <a:t> </a:t>
            </a:r>
            <a:endParaRPr lang="en-GB" sz="4800" b="1" dirty="0">
              <a:cs typeface="Arial" panose="020B0604020202020204" pitchFamily="34" charset="0"/>
            </a:endParaRPr>
          </a:p>
        </p:txBody>
      </p:sp>
      <p:pic>
        <p:nvPicPr>
          <p:cNvPr id="14" name="Picture 13">
            <a:extLst>
              <a:ext uri="{FF2B5EF4-FFF2-40B4-BE49-F238E27FC236}">
                <a16:creationId xmlns:a16="http://schemas.microsoft.com/office/drawing/2014/main" xmlns="" id="{AC82B15C-9518-4DF3-B7F1-432948ADC0C5}"/>
              </a:ext>
            </a:extLst>
          </p:cNvPr>
          <p:cNvPicPr>
            <a:picLocks noChangeAspect="1"/>
          </p:cNvPicPr>
          <p:nvPr/>
        </p:nvPicPr>
        <p:blipFill>
          <a:blip r:embed="rId2" cstate="print"/>
          <a:stretch>
            <a:fillRect/>
          </a:stretch>
        </p:blipFill>
        <p:spPr>
          <a:xfrm>
            <a:off x="71846" y="111008"/>
            <a:ext cx="2246811" cy="628544"/>
          </a:xfrm>
          <a:prstGeom prst="rect">
            <a:avLst/>
          </a:prstGeom>
        </p:spPr>
      </p:pic>
      <p:graphicFrame>
        <p:nvGraphicFramePr>
          <p:cNvPr id="8" name="Tabela 8">
            <a:extLst>
              <a:ext uri="{FF2B5EF4-FFF2-40B4-BE49-F238E27FC236}">
                <a16:creationId xmlns:a16="http://schemas.microsoft.com/office/drawing/2014/main" xmlns="" id="{74FFCB27-7D88-4003-85EE-FD8F4737782D}"/>
              </a:ext>
            </a:extLst>
          </p:cNvPr>
          <p:cNvGraphicFramePr>
            <a:graphicFrameLocks noGrp="1"/>
          </p:cNvGraphicFramePr>
          <p:nvPr>
            <p:extLst>
              <p:ext uri="{D42A27DB-BD31-4B8C-83A1-F6EECF244321}">
                <p14:modId xmlns:p14="http://schemas.microsoft.com/office/powerpoint/2010/main" val="3132628728"/>
              </p:ext>
            </p:extLst>
          </p:nvPr>
        </p:nvGraphicFramePr>
        <p:xfrm>
          <a:off x="379483" y="1207621"/>
          <a:ext cx="4135368" cy="4722478"/>
        </p:xfrm>
        <a:graphic>
          <a:graphicData uri="http://schemas.openxmlformats.org/drawingml/2006/table">
            <a:tbl>
              <a:tblPr firstRow="1" bandRow="1">
                <a:tableStyleId>{21E4AEA4-8DFA-4A89-87EB-49C32662AFE0}</a:tableStyleId>
              </a:tblPr>
              <a:tblGrid>
                <a:gridCol w="4135368">
                  <a:extLst>
                    <a:ext uri="{9D8B030D-6E8A-4147-A177-3AD203B41FA5}">
                      <a16:colId xmlns:a16="http://schemas.microsoft.com/office/drawing/2014/main" xmlns="" val="20000"/>
                    </a:ext>
                  </a:extLst>
                </a:gridCol>
              </a:tblGrid>
              <a:tr h="739737">
                <a:tc>
                  <a:txBody>
                    <a:bodyPr/>
                    <a:lstStyle/>
                    <a:p>
                      <a:pPr algn="ctr"/>
                      <a:r>
                        <a:rPr lang="en-GB" sz="2200" noProof="0" dirty="0"/>
                        <a:t>Barriers</a:t>
                      </a:r>
                      <a:r>
                        <a:rPr lang="en-GB" sz="2200" baseline="0" noProof="0" dirty="0"/>
                        <a:t> in doing business</a:t>
                      </a:r>
                      <a:endParaRPr lang="en-GB" sz="2200" noProof="0" dirty="0"/>
                    </a:p>
                  </a:txBody>
                  <a:tcPr anchor="ctr"/>
                </a:tc>
                <a:extLst>
                  <a:ext uri="{0D108BD9-81ED-4DB2-BD59-A6C34878D82A}">
                    <a16:rowId xmlns:a16="http://schemas.microsoft.com/office/drawing/2014/main" xmlns="" val="10000"/>
                  </a:ext>
                </a:extLst>
              </a:tr>
              <a:tr h="3982741">
                <a:tc>
                  <a:txBody>
                    <a:bodyPr/>
                    <a:lstStyle/>
                    <a:p>
                      <a:pPr algn="just" fontAlgn="base"/>
                      <a:r>
                        <a:rPr lang="pl-PL" sz="2200" b="0" i="0" kern="1200" dirty="0">
                          <a:solidFill>
                            <a:schemeClr val="dk1"/>
                          </a:solidFill>
                          <a:latin typeface="+mn-lt"/>
                          <a:ea typeface="+mn-ea"/>
                          <a:cs typeface="+mn-cs"/>
                        </a:rPr>
                        <a:t>B</a:t>
                      </a:r>
                      <a:r>
                        <a:rPr lang="en-US" sz="2200" b="0" i="0" kern="1200" dirty="0">
                          <a:solidFill>
                            <a:schemeClr val="dk1"/>
                          </a:solidFill>
                          <a:latin typeface="+mn-lt"/>
                          <a:ea typeface="+mn-ea"/>
                          <a:cs typeface="+mn-cs"/>
                        </a:rPr>
                        <a:t>arriers to entry is an economics and business term describing factors that can prevent or impede newcomers into a market or industry sector, and so limit competition. These can include high start-up costs, regulatory hurdles, or other obstacles that prevent new competitors from easily entering a business sector</a:t>
                      </a:r>
                    </a:p>
                  </a:txBody>
                  <a:tcPr anchor="ctr"/>
                </a:tc>
                <a:extLst>
                  <a:ext uri="{0D108BD9-81ED-4DB2-BD59-A6C34878D82A}">
                    <a16:rowId xmlns:a16="http://schemas.microsoft.com/office/drawing/2014/main" xmlns="" val="10001"/>
                  </a:ext>
                </a:extLst>
              </a:tr>
            </a:tbl>
          </a:graphicData>
        </a:graphic>
      </p:graphicFrame>
      <p:graphicFrame>
        <p:nvGraphicFramePr>
          <p:cNvPr id="9" name="Diagram 11">
            <a:extLst>
              <a:ext uri="{FF2B5EF4-FFF2-40B4-BE49-F238E27FC236}">
                <a16:creationId xmlns:a16="http://schemas.microsoft.com/office/drawing/2014/main" xmlns="" id="{52CB86AC-7421-48DD-ACCD-E9DEF0C87327}"/>
              </a:ext>
            </a:extLst>
          </p:cNvPr>
          <p:cNvGraphicFramePr/>
          <p:nvPr>
            <p:extLst>
              <p:ext uri="{D42A27DB-BD31-4B8C-83A1-F6EECF244321}">
                <p14:modId xmlns:p14="http://schemas.microsoft.com/office/powerpoint/2010/main" val="2653388544"/>
              </p:ext>
            </p:extLst>
          </p:nvPr>
        </p:nvGraphicFramePr>
        <p:xfrm>
          <a:off x="4243859" y="1207680"/>
          <a:ext cx="7194619" cy="48834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6" name="Prostokąt 12">
            <a:extLst>
              <a:ext uri="{FF2B5EF4-FFF2-40B4-BE49-F238E27FC236}">
                <a16:creationId xmlns:a16="http://schemas.microsoft.com/office/drawing/2014/main" xmlns="" id="{172095D4-559F-4387-819E-47C37A13926A}"/>
              </a:ext>
            </a:extLst>
          </p:cNvPr>
          <p:cNvSpPr/>
          <p:nvPr/>
        </p:nvSpPr>
        <p:spPr>
          <a:xfrm>
            <a:off x="10375064" y="5937291"/>
            <a:ext cx="1525867" cy="307777"/>
          </a:xfrm>
          <a:prstGeom prst="rect">
            <a:avLst/>
          </a:prstGeom>
        </p:spPr>
        <p:txBody>
          <a:bodyPr wrap="none">
            <a:spAutoFit/>
          </a:bodyPr>
          <a:lstStyle/>
          <a:p>
            <a:r>
              <a:rPr lang="en-GB" sz="1400" dirty="0"/>
              <a:t>Source: own study</a:t>
            </a:r>
          </a:p>
        </p:txBody>
      </p:sp>
      <p:sp>
        <p:nvSpPr>
          <p:cNvPr id="13" name="Rectangle 9">
            <a:extLst>
              <a:ext uri="{FF2B5EF4-FFF2-40B4-BE49-F238E27FC236}">
                <a16:creationId xmlns="" xmlns:a16="http://schemas.microsoft.com/office/drawing/2014/main" xmlns:lc="http://schemas.openxmlformats.org/drawingml/2006/lockedCanvas" id="{D3F154E4-91BF-454F-8191-5E87AB70BB61}"/>
              </a:ext>
            </a:extLst>
          </p:cNvPr>
          <p:cNvSpPr/>
          <p:nvPr/>
        </p:nvSpPr>
        <p:spPr>
          <a:xfrm>
            <a:off x="1806129" y="6119336"/>
            <a:ext cx="4577980" cy="738664"/>
          </a:xfrm>
          <a:prstGeom prst="rect">
            <a:avLst/>
          </a:prstGeom>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This project has been funded with support from the European Commission. This document and its contents reflect the views only of the authors, and the Commission cannot be held responsible for any use which may be made of the information contained therein</a:t>
            </a:r>
            <a:r>
              <a:rPr lang="en-US" sz="1050" dirty="0">
                <a:latin typeface="Calibri" panose="020F0502020204030204" pitchFamily="34" charset="0"/>
                <a:ea typeface="Calibri" panose="020F0502020204030204" pitchFamily="34" charset="0"/>
                <a:cs typeface="Times New Roman" panose="02020603050405020304" pitchFamily="18" charset="0"/>
              </a:rPr>
              <a:t>​</a:t>
            </a:r>
            <a:endParaRPr lang="en-US" sz="105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7" name="Picture 14">
            <a:extLst>
              <a:ext uri="{FF2B5EF4-FFF2-40B4-BE49-F238E27FC236}">
                <a16:creationId xmlns="" xmlns:a16="http://schemas.microsoft.com/office/drawing/2014/main" xmlns:lc="http://schemas.openxmlformats.org/drawingml/2006/lockedCanvas" id="{EDA58C0D-332B-4CA6-B51B-6306B590E425}"/>
              </a:ext>
            </a:extLst>
          </p:cNvPr>
          <p:cNvPicPr>
            <a:picLocks noChangeAspect="1"/>
          </p:cNvPicPr>
          <p:nvPr/>
        </p:nvPicPr>
        <p:blipFill>
          <a:blip r:embed="rId8" cstate="print"/>
          <a:stretch>
            <a:fillRect/>
          </a:stretch>
        </p:blipFill>
        <p:spPr>
          <a:xfrm>
            <a:off x="71846" y="6301315"/>
            <a:ext cx="1755570" cy="398758"/>
          </a:xfrm>
          <a:prstGeom prst="rect">
            <a:avLst/>
          </a:prstGeom>
        </p:spPr>
      </p:pic>
      <p:sp>
        <p:nvSpPr>
          <p:cNvPr id="18" name="CasellaDiTesto 17"/>
          <p:cNvSpPr txBox="1"/>
          <p:nvPr/>
        </p:nvSpPr>
        <p:spPr>
          <a:xfrm>
            <a:off x="7326893" y="6148223"/>
            <a:ext cx="4975588" cy="738664"/>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050" dirty="0">
                <a:latin typeface="Calibri" panose="020F0502020204030204" pitchFamily="34" charset="0"/>
                <a:cs typeface="Calibri" panose="020F0502020204030204" pitchFamily="34" charset="0"/>
              </a:rPr>
              <a:t>Legal description – Creative Commons licensing: The materials published on the </a:t>
            </a:r>
            <a:r>
              <a:rPr lang="en-US" sz="1050" dirty="0" err="1">
                <a:latin typeface="Calibri" panose="020F0502020204030204" pitchFamily="34" charset="0"/>
                <a:cs typeface="Calibri" panose="020F0502020204030204" pitchFamily="34" charset="0"/>
              </a:rPr>
              <a:t>EntreComp</a:t>
            </a:r>
            <a:r>
              <a:rPr lang="en-US" sz="1050" dirty="0">
                <a:latin typeface="Calibri" panose="020F0502020204030204" pitchFamily="34" charset="0"/>
                <a:cs typeface="Calibri" panose="020F0502020204030204" pitchFamily="34" charset="0"/>
              </a:rPr>
              <a:t> project website are classified as Open Educational Resources' (OER) and can be freely (without permission of their creators): downloaded, used, reused, copied, adapted, and shared by users, with information about the source of their origin</a:t>
            </a:r>
            <a:r>
              <a:rPr lang="en-US" sz="1050" dirty="0" smtClean="0">
                <a:latin typeface="Calibri" panose="020F0502020204030204" pitchFamily="34" charset="0"/>
                <a:cs typeface="Calibri" panose="020F0502020204030204" pitchFamily="34" charset="0"/>
              </a:rPr>
              <a:t>.</a:t>
            </a:r>
            <a:endParaRPr lang="en-US" sz="1050" dirty="0">
              <a:latin typeface="Calibri" panose="020F0502020204030204" pitchFamily="34" charset="0"/>
              <a:cs typeface="Calibri" panose="020F0502020204030204" pitchFamily="34" charset="0"/>
            </a:endParaRPr>
          </a:p>
        </p:txBody>
      </p:sp>
      <p:pic>
        <p:nvPicPr>
          <p:cNvPr id="19" name="Immagine 1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flipV="1">
            <a:off x="6384109" y="6314377"/>
            <a:ext cx="976864" cy="348582"/>
          </a:xfrm>
          <a:prstGeom prst="rect">
            <a:avLst/>
          </a:prstGeom>
        </p:spPr>
      </p:pic>
    </p:spTree>
    <p:extLst>
      <p:ext uri="{BB962C8B-B14F-4D97-AF65-F5344CB8AC3E}">
        <p14:creationId xmlns:p14="http://schemas.microsoft.com/office/powerpoint/2010/main" val="15233286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a16="http://schemas.microsoft.com/office/drawing/2014/main" xmlns=""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a16="http://schemas.microsoft.com/office/drawing/2014/main" xmlns="" id="{36560260-39B2-4C92-B815-0A5BB23A7859}"/>
              </a:ext>
            </a:extLst>
          </p:cNvPr>
          <p:cNvSpPr txBox="1"/>
          <p:nvPr/>
        </p:nvSpPr>
        <p:spPr>
          <a:xfrm>
            <a:off x="2671084" y="9781"/>
            <a:ext cx="9314087" cy="830997"/>
          </a:xfrm>
          <a:prstGeom prst="rect">
            <a:avLst/>
          </a:prstGeom>
          <a:noFill/>
        </p:spPr>
        <p:txBody>
          <a:bodyPr wrap="square" rtlCol="0">
            <a:spAutoFit/>
          </a:bodyPr>
          <a:lstStyle/>
          <a:p>
            <a:pPr algn="just"/>
            <a:r>
              <a:rPr lang="pl-PL" sz="4800" b="1" dirty="0">
                <a:cs typeface="Arial" panose="020B0604020202020204" pitchFamily="34" charset="0"/>
              </a:rPr>
              <a:t>Obstacles in doing business</a:t>
            </a:r>
            <a:r>
              <a:rPr lang="it-IT" sz="4800" b="1" dirty="0">
                <a:cs typeface="Arial" panose="020B0604020202020204" pitchFamily="34" charset="0"/>
              </a:rPr>
              <a:t> pt.2</a:t>
            </a:r>
            <a:r>
              <a:rPr lang="pl-PL" sz="4800" b="1" dirty="0">
                <a:cs typeface="Arial" panose="020B0604020202020204" pitchFamily="34" charset="0"/>
              </a:rPr>
              <a:t> </a:t>
            </a:r>
            <a:endParaRPr lang="en-GB" sz="4800" b="1" dirty="0">
              <a:cs typeface="Arial" panose="020B0604020202020204" pitchFamily="34" charset="0"/>
            </a:endParaRPr>
          </a:p>
        </p:txBody>
      </p:sp>
      <p:pic>
        <p:nvPicPr>
          <p:cNvPr id="14" name="Picture 13">
            <a:extLst>
              <a:ext uri="{FF2B5EF4-FFF2-40B4-BE49-F238E27FC236}">
                <a16:creationId xmlns:a16="http://schemas.microsoft.com/office/drawing/2014/main" xmlns="" id="{AC82B15C-9518-4DF3-B7F1-432948ADC0C5}"/>
              </a:ext>
            </a:extLst>
          </p:cNvPr>
          <p:cNvPicPr>
            <a:picLocks noChangeAspect="1"/>
          </p:cNvPicPr>
          <p:nvPr/>
        </p:nvPicPr>
        <p:blipFill>
          <a:blip r:embed="rId2" cstate="print"/>
          <a:stretch>
            <a:fillRect/>
          </a:stretch>
        </p:blipFill>
        <p:spPr>
          <a:xfrm>
            <a:off x="71846" y="111008"/>
            <a:ext cx="2246811" cy="628544"/>
          </a:xfrm>
          <a:prstGeom prst="rect">
            <a:avLst/>
          </a:prstGeom>
        </p:spPr>
      </p:pic>
      <p:graphicFrame>
        <p:nvGraphicFramePr>
          <p:cNvPr id="8" name="Tabela 12">
            <a:extLst>
              <a:ext uri="{FF2B5EF4-FFF2-40B4-BE49-F238E27FC236}">
                <a16:creationId xmlns:a16="http://schemas.microsoft.com/office/drawing/2014/main" xmlns="" id="{B5C03447-020D-4404-85EB-27FB13D45829}"/>
              </a:ext>
            </a:extLst>
          </p:cNvPr>
          <p:cNvGraphicFramePr>
            <a:graphicFrameLocks noGrp="1"/>
          </p:cNvGraphicFramePr>
          <p:nvPr>
            <p:extLst>
              <p:ext uri="{D42A27DB-BD31-4B8C-83A1-F6EECF244321}">
                <p14:modId xmlns:p14="http://schemas.microsoft.com/office/powerpoint/2010/main" val="1858551394"/>
              </p:ext>
            </p:extLst>
          </p:nvPr>
        </p:nvGraphicFramePr>
        <p:xfrm>
          <a:off x="387532" y="1201725"/>
          <a:ext cx="11416936" cy="4968240"/>
        </p:xfrm>
        <a:graphic>
          <a:graphicData uri="http://schemas.openxmlformats.org/drawingml/2006/table">
            <a:tbl>
              <a:tblPr firstRow="1" bandRow="1">
                <a:tableStyleId>{00A15C55-8517-42AA-B614-E9B94910E393}</a:tableStyleId>
              </a:tblPr>
              <a:tblGrid>
                <a:gridCol w="2155131">
                  <a:extLst>
                    <a:ext uri="{9D8B030D-6E8A-4147-A177-3AD203B41FA5}">
                      <a16:colId xmlns:a16="http://schemas.microsoft.com/office/drawing/2014/main" xmlns="" val="20000"/>
                    </a:ext>
                  </a:extLst>
                </a:gridCol>
                <a:gridCol w="3206413">
                  <a:extLst>
                    <a:ext uri="{9D8B030D-6E8A-4147-A177-3AD203B41FA5}">
                      <a16:colId xmlns:a16="http://schemas.microsoft.com/office/drawing/2014/main" xmlns="" val="20001"/>
                    </a:ext>
                  </a:extLst>
                </a:gridCol>
                <a:gridCol w="2954106">
                  <a:extLst>
                    <a:ext uri="{9D8B030D-6E8A-4147-A177-3AD203B41FA5}">
                      <a16:colId xmlns:a16="http://schemas.microsoft.com/office/drawing/2014/main" xmlns="" val="20002"/>
                    </a:ext>
                  </a:extLst>
                </a:gridCol>
                <a:gridCol w="3101286">
                  <a:extLst>
                    <a:ext uri="{9D8B030D-6E8A-4147-A177-3AD203B41FA5}">
                      <a16:colId xmlns:a16="http://schemas.microsoft.com/office/drawing/2014/main" xmlns="" val="20003"/>
                    </a:ext>
                  </a:extLst>
                </a:gridCol>
              </a:tblGrid>
              <a:tr h="393437">
                <a:tc>
                  <a:txBody>
                    <a:bodyPr/>
                    <a:lstStyle/>
                    <a:p>
                      <a:pPr algn="ctr"/>
                      <a:endParaRPr lang="en-GB" dirty="0"/>
                    </a:p>
                  </a:txBody>
                  <a:tcPr anchor="ctr">
                    <a:noFill/>
                  </a:tcPr>
                </a:tc>
                <a:tc>
                  <a:txBody>
                    <a:bodyPr/>
                    <a:lstStyle/>
                    <a:p>
                      <a:pPr algn="ctr"/>
                      <a:r>
                        <a:rPr lang="pl-PL" sz="2000" dirty="0"/>
                        <a:t>U</a:t>
                      </a:r>
                      <a:r>
                        <a:rPr lang="es-ES" sz="2000" dirty="0"/>
                        <a:t>ncertainty</a:t>
                      </a:r>
                      <a:endParaRPr lang="en-GB" sz="2000" dirty="0"/>
                    </a:p>
                  </a:txBody>
                  <a:tcPr anchor="ctr">
                    <a:solidFill>
                      <a:srgbClr val="E08041"/>
                    </a:solidFill>
                  </a:tcPr>
                </a:tc>
                <a:tc>
                  <a:txBody>
                    <a:bodyPr/>
                    <a:lstStyle/>
                    <a:p>
                      <a:pPr algn="ctr"/>
                      <a:r>
                        <a:rPr lang="pl-PL" sz="2000" dirty="0"/>
                        <a:t>A</a:t>
                      </a:r>
                      <a:r>
                        <a:rPr lang="es-ES" sz="2000" dirty="0"/>
                        <a:t>mbiguity</a:t>
                      </a:r>
                      <a:endParaRPr lang="en-GB" sz="2000" dirty="0"/>
                    </a:p>
                  </a:txBody>
                  <a:tcPr anchor="ctr">
                    <a:solidFill>
                      <a:srgbClr val="E08041"/>
                    </a:solidFill>
                  </a:tcPr>
                </a:tc>
                <a:tc>
                  <a:txBody>
                    <a:bodyPr/>
                    <a:lstStyle/>
                    <a:p>
                      <a:pPr algn="ctr"/>
                      <a:r>
                        <a:rPr lang="pl-PL" sz="2000" dirty="0"/>
                        <a:t>Risk </a:t>
                      </a:r>
                      <a:endParaRPr lang="en-GB" sz="2000" dirty="0"/>
                    </a:p>
                  </a:txBody>
                  <a:tcPr anchor="ctr">
                    <a:solidFill>
                      <a:srgbClr val="E08041"/>
                    </a:solidFill>
                  </a:tcPr>
                </a:tc>
                <a:extLst>
                  <a:ext uri="{0D108BD9-81ED-4DB2-BD59-A6C34878D82A}">
                    <a16:rowId xmlns:a16="http://schemas.microsoft.com/office/drawing/2014/main" xmlns="" val="10000"/>
                  </a:ext>
                </a:extLst>
              </a:tr>
              <a:tr h="817138">
                <a:tc>
                  <a:txBody>
                    <a:bodyPr/>
                    <a:lstStyle/>
                    <a:p>
                      <a:pPr algn="l"/>
                      <a:r>
                        <a:rPr lang="pl-PL" sz="1800" dirty="0"/>
                        <a:t>Law / </a:t>
                      </a:r>
                      <a:r>
                        <a:rPr lang="en-GB" sz="1800" noProof="0" dirty="0"/>
                        <a:t>regulations</a:t>
                      </a:r>
                      <a:r>
                        <a:rPr lang="pl-PL" sz="1800" dirty="0"/>
                        <a:t> </a:t>
                      </a:r>
                      <a:endParaRPr lang="en-GB" sz="1800" dirty="0"/>
                    </a:p>
                  </a:txBody>
                  <a:tcPr anchor="ctr"/>
                </a:tc>
                <a:tc>
                  <a:txBody>
                    <a:bodyPr/>
                    <a:lstStyle/>
                    <a:p>
                      <a:pPr algn="l"/>
                      <a:r>
                        <a:rPr lang="en-US" sz="1800" dirty="0"/>
                        <a:t>What regulations will apply when they change</a:t>
                      </a:r>
                      <a:r>
                        <a:rPr lang="pl-PL" sz="1800" dirty="0"/>
                        <a:t>?</a:t>
                      </a:r>
                      <a:endParaRPr lang="en-GB" sz="1800" dirty="0"/>
                    </a:p>
                  </a:txBody>
                  <a:tcPr anchor="ctr"/>
                </a:tc>
                <a:tc>
                  <a:txBody>
                    <a:bodyPr/>
                    <a:lstStyle/>
                    <a:p>
                      <a:pPr algn="l"/>
                      <a:r>
                        <a:rPr lang="en-US" sz="1800" dirty="0"/>
                        <a:t>Will the legal regulations be clear, clear, easy to interpret?</a:t>
                      </a:r>
                      <a:endParaRPr lang="en-GB" sz="1800" dirty="0"/>
                    </a:p>
                  </a:txBody>
                  <a:tcPr anchor="ctr"/>
                </a:tc>
                <a:tc>
                  <a:txBody>
                    <a:bodyPr/>
                    <a:lstStyle/>
                    <a:p>
                      <a:pPr algn="l"/>
                      <a:r>
                        <a:rPr lang="en-US" sz="1800" dirty="0"/>
                        <a:t>Are the legal provisions unambiguous in their interpretation</a:t>
                      </a:r>
                      <a:endParaRPr lang="en-GB" sz="1800" dirty="0"/>
                    </a:p>
                  </a:txBody>
                  <a:tcPr anchor="ctr"/>
                </a:tc>
                <a:extLst>
                  <a:ext uri="{0D108BD9-81ED-4DB2-BD59-A6C34878D82A}">
                    <a16:rowId xmlns:a16="http://schemas.microsoft.com/office/drawing/2014/main" xmlns="" val="10001"/>
                  </a:ext>
                </a:extLst>
              </a:tr>
              <a:tr h="79848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Administrative procedures </a:t>
                      </a:r>
                      <a:endParaRPr lang="en-GB" sz="1800" dirty="0">
                        <a:solidFill>
                          <a:schemeClr val="tx1"/>
                        </a:solidFill>
                      </a:endParaRPr>
                    </a:p>
                  </a:txBody>
                  <a:tcPr anchor="ctr"/>
                </a:tc>
                <a:tc>
                  <a:txBody>
                    <a:bodyPr/>
                    <a:lstStyle/>
                    <a:p>
                      <a:pPr algn="l"/>
                      <a:r>
                        <a:rPr lang="en-US" sz="1800" kern="1200" dirty="0">
                          <a:solidFill>
                            <a:schemeClr val="dk1"/>
                          </a:solidFill>
                          <a:latin typeface="+mn-lt"/>
                          <a:ea typeface="+mn-ea"/>
                          <a:cs typeface="+mn-cs"/>
                        </a:rPr>
                        <a:t>Bribery, extension of cases, length of decisions, obtaining permits</a:t>
                      </a:r>
                      <a:endParaRPr lang="en-GB" sz="1800" kern="1200" dirty="0">
                        <a:solidFill>
                          <a:schemeClr val="dk1"/>
                        </a:solidFill>
                        <a:latin typeface="+mn-lt"/>
                        <a:ea typeface="+mn-ea"/>
                        <a:cs typeface="+mn-cs"/>
                      </a:endParaRPr>
                    </a:p>
                  </a:txBody>
                  <a:tcPr anchor="ctr"/>
                </a:tc>
                <a:tc>
                  <a:txBody>
                    <a:bodyPr/>
                    <a:lstStyle/>
                    <a:p>
                      <a:pPr algn="l"/>
                      <a:r>
                        <a:rPr lang="en-US" sz="1800" kern="1200" dirty="0">
                          <a:solidFill>
                            <a:schemeClr val="dk1"/>
                          </a:solidFill>
                          <a:latin typeface="+mn-lt"/>
                          <a:ea typeface="+mn-ea"/>
                          <a:cs typeface="+mn-cs"/>
                        </a:rPr>
                        <a:t>Unclear provisions, freedom in interpretation</a:t>
                      </a:r>
                      <a:endParaRPr lang="en-GB" sz="1800" kern="1200" dirty="0">
                        <a:solidFill>
                          <a:schemeClr val="dk1"/>
                        </a:solidFill>
                        <a:latin typeface="+mn-lt"/>
                        <a:ea typeface="+mn-ea"/>
                        <a:cs typeface="+mn-cs"/>
                      </a:endParaRPr>
                    </a:p>
                  </a:txBody>
                  <a:tcPr anchor="ctr"/>
                </a:tc>
                <a:tc>
                  <a:txBody>
                    <a:bodyPr/>
                    <a:lstStyle/>
                    <a:p>
                      <a:pPr algn="l"/>
                      <a:r>
                        <a:rPr lang="en-US" sz="1800" kern="1200" dirty="0">
                          <a:solidFill>
                            <a:schemeClr val="dk1"/>
                          </a:solidFill>
                          <a:latin typeface="+mn-lt"/>
                          <a:ea typeface="+mn-ea"/>
                          <a:cs typeface="+mn-cs"/>
                        </a:rPr>
                        <a:t>Change </a:t>
                      </a:r>
                      <a:r>
                        <a:rPr lang="pl-PL" sz="1800" kern="1200" dirty="0">
                          <a:solidFill>
                            <a:schemeClr val="dk1"/>
                          </a:solidFill>
                          <a:latin typeface="+mn-lt"/>
                          <a:ea typeface="+mn-ea"/>
                          <a:cs typeface="+mn-cs"/>
                        </a:rPr>
                        <a:t>i</a:t>
                      </a:r>
                      <a:r>
                        <a:rPr lang="it-IT" sz="1800" kern="1200" dirty="0">
                          <a:solidFill>
                            <a:schemeClr val="dk1"/>
                          </a:solidFill>
                          <a:latin typeface="+mn-lt"/>
                          <a:ea typeface="+mn-ea"/>
                          <a:cs typeface="+mn-cs"/>
                        </a:rPr>
                        <a:t>n</a:t>
                      </a:r>
                      <a:r>
                        <a:rPr lang="pl-PL" sz="1800" kern="1200" dirty="0">
                          <a:solidFill>
                            <a:schemeClr val="dk1"/>
                          </a:solidFill>
                          <a:latin typeface="+mn-lt"/>
                          <a:ea typeface="+mn-ea"/>
                          <a:cs typeface="+mn-cs"/>
                        </a:rPr>
                        <a:t> </a:t>
                      </a:r>
                      <a:r>
                        <a:rPr lang="en-US" sz="1800" kern="1200" dirty="0">
                          <a:solidFill>
                            <a:schemeClr val="dk1"/>
                          </a:solidFill>
                          <a:latin typeface="+mn-lt"/>
                          <a:ea typeface="+mn-ea"/>
                          <a:cs typeface="+mn-cs"/>
                        </a:rPr>
                        <a:t>law, unfavorable legal solutions, unstable law</a:t>
                      </a:r>
                      <a:endParaRPr lang="en-GB" sz="1800" kern="1200" dirty="0">
                        <a:solidFill>
                          <a:schemeClr val="dk1"/>
                        </a:solidFill>
                        <a:latin typeface="+mn-lt"/>
                        <a:ea typeface="+mn-ea"/>
                        <a:cs typeface="+mn-cs"/>
                      </a:endParaRPr>
                    </a:p>
                  </a:txBody>
                  <a:tcPr anchor="ctr"/>
                </a:tc>
                <a:extLst>
                  <a:ext uri="{0D108BD9-81ED-4DB2-BD59-A6C34878D82A}">
                    <a16:rowId xmlns:a16="http://schemas.microsoft.com/office/drawing/2014/main" xmlns="" val="10002"/>
                  </a:ext>
                </a:extLst>
              </a:tr>
              <a:tr h="105925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noProof="0" dirty="0"/>
                        <a:t>Tax</a:t>
                      </a:r>
                      <a:r>
                        <a:rPr lang="pl-PL" sz="1800" dirty="0"/>
                        <a:t> system </a:t>
                      </a:r>
                      <a:endParaRPr lang="en-GB" sz="1800" dirty="0">
                        <a:solidFill>
                          <a:schemeClr val="tx1"/>
                        </a:solidFill>
                      </a:endParaRPr>
                    </a:p>
                  </a:txBody>
                  <a:tcPr anchor="ctr"/>
                </a:tc>
                <a:tc>
                  <a:txBody>
                    <a:bodyPr/>
                    <a:lstStyle/>
                    <a:p>
                      <a:pPr algn="l"/>
                      <a:r>
                        <a:rPr lang="en-US" sz="1800" kern="1200" dirty="0">
                          <a:solidFill>
                            <a:schemeClr val="dk1"/>
                          </a:solidFill>
                          <a:latin typeface="+mn-lt"/>
                          <a:ea typeface="+mn-ea"/>
                          <a:cs typeface="+mn-cs"/>
                        </a:rPr>
                        <a:t>What will be the changes in the tax system, will the taxes change, will there be new ones introduced?</a:t>
                      </a:r>
                      <a:endParaRPr lang="en-GB" sz="1800" kern="1200" dirty="0">
                        <a:solidFill>
                          <a:schemeClr val="dk1"/>
                        </a:solidFill>
                        <a:latin typeface="+mn-lt"/>
                        <a:ea typeface="+mn-ea"/>
                        <a:cs typeface="+mn-cs"/>
                      </a:endParaRPr>
                    </a:p>
                  </a:txBody>
                  <a:tcPr anchor="ctr"/>
                </a:tc>
                <a:tc>
                  <a:txBody>
                    <a:bodyPr/>
                    <a:lstStyle/>
                    <a:p>
                      <a:pPr algn="l"/>
                      <a:r>
                        <a:rPr lang="en-US" sz="1800" kern="1200" dirty="0">
                          <a:solidFill>
                            <a:schemeClr val="dk1"/>
                          </a:solidFill>
                          <a:latin typeface="+mn-lt"/>
                          <a:ea typeface="+mn-ea"/>
                          <a:cs typeface="+mn-cs"/>
                        </a:rPr>
                        <a:t>How to interpret the provisions of tax regulations</a:t>
                      </a:r>
                      <a:endParaRPr lang="en-GB" sz="1800" kern="1200" dirty="0">
                        <a:solidFill>
                          <a:schemeClr val="dk1"/>
                        </a:solidFill>
                        <a:latin typeface="+mn-lt"/>
                        <a:ea typeface="+mn-ea"/>
                        <a:cs typeface="+mn-cs"/>
                      </a:endParaRPr>
                    </a:p>
                  </a:txBody>
                  <a:tcPr anchor="ctr"/>
                </a:tc>
                <a:tc>
                  <a:txBody>
                    <a:bodyPr/>
                    <a:lstStyle/>
                    <a:p>
                      <a:pPr algn="l"/>
                      <a:r>
                        <a:rPr lang="en-US" sz="1800" kern="1200" dirty="0">
                          <a:solidFill>
                            <a:schemeClr val="dk1"/>
                          </a:solidFill>
                          <a:latin typeface="+mn-lt"/>
                          <a:ea typeface="+mn-ea"/>
                          <a:cs typeface="+mn-cs"/>
                        </a:rPr>
                        <a:t>Tax changes, does it interpret tax regulations correctly?</a:t>
                      </a:r>
                      <a:endParaRPr lang="en-GB" sz="1800" kern="1200" dirty="0">
                        <a:solidFill>
                          <a:schemeClr val="dk1"/>
                        </a:solidFill>
                        <a:latin typeface="+mn-lt"/>
                        <a:ea typeface="+mn-ea"/>
                        <a:cs typeface="+mn-cs"/>
                      </a:endParaRPr>
                    </a:p>
                  </a:txBody>
                  <a:tcPr anchor="ctr"/>
                </a:tc>
                <a:extLst>
                  <a:ext uri="{0D108BD9-81ED-4DB2-BD59-A6C34878D82A}">
                    <a16:rowId xmlns:a16="http://schemas.microsoft.com/office/drawing/2014/main" xmlns="" val="10003"/>
                  </a:ext>
                </a:extLst>
              </a:tr>
              <a:tr h="57502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sz="1800" dirty="0"/>
                        <a:t>A</a:t>
                      </a:r>
                      <a:r>
                        <a:rPr lang="en-GB" sz="1800" noProof="0" dirty="0" err="1"/>
                        <a:t>ccsess</a:t>
                      </a:r>
                      <a:r>
                        <a:rPr lang="en-US" sz="1800" dirty="0"/>
                        <a:t> to financing sources</a:t>
                      </a:r>
                      <a:endParaRPr lang="en-GB" sz="1800" dirty="0">
                        <a:solidFill>
                          <a:schemeClr val="tx1"/>
                        </a:solidFill>
                      </a:endParaRPr>
                    </a:p>
                  </a:txBody>
                  <a:tcPr anchor="ctr"/>
                </a:tc>
                <a:tc>
                  <a:txBody>
                    <a:bodyPr/>
                    <a:lstStyle/>
                    <a:p>
                      <a:pPr algn="l"/>
                      <a:r>
                        <a:rPr lang="en-US" sz="1800" kern="1200" dirty="0">
                          <a:solidFill>
                            <a:schemeClr val="dk1"/>
                          </a:solidFill>
                          <a:latin typeface="+mn-lt"/>
                          <a:ea typeface="+mn-ea"/>
                          <a:cs typeface="+mn-cs"/>
                        </a:rPr>
                        <a:t>Will there be access to financing</a:t>
                      </a:r>
                      <a:r>
                        <a:rPr lang="pl-PL" sz="1800" kern="1200" dirty="0">
                          <a:solidFill>
                            <a:schemeClr val="dk1"/>
                          </a:solidFill>
                          <a:latin typeface="+mn-lt"/>
                          <a:ea typeface="+mn-ea"/>
                          <a:cs typeface="+mn-cs"/>
                        </a:rPr>
                        <a:t>?</a:t>
                      </a:r>
                      <a:endParaRPr lang="en-GB" sz="1800" kern="1200" dirty="0">
                        <a:solidFill>
                          <a:schemeClr val="dk1"/>
                        </a:solidFill>
                        <a:latin typeface="+mn-lt"/>
                        <a:ea typeface="+mn-ea"/>
                        <a:cs typeface="+mn-cs"/>
                      </a:endParaRPr>
                    </a:p>
                  </a:txBody>
                  <a:tcPr anchor="ctr"/>
                </a:tc>
                <a:tc>
                  <a:txBody>
                    <a:bodyPr/>
                    <a:lstStyle/>
                    <a:p>
                      <a:pPr algn="l"/>
                      <a:r>
                        <a:rPr lang="en-US" sz="1800" kern="1200" dirty="0" err="1">
                          <a:solidFill>
                            <a:schemeClr val="dk1"/>
                          </a:solidFill>
                          <a:latin typeface="+mn-lt"/>
                          <a:ea typeface="+mn-ea"/>
                          <a:cs typeface="+mn-cs"/>
                        </a:rPr>
                        <a:t>Wheter</a:t>
                      </a:r>
                      <a:r>
                        <a:rPr lang="en-US" sz="1800" kern="1200" dirty="0">
                          <a:solidFill>
                            <a:schemeClr val="dk1"/>
                          </a:solidFill>
                          <a:latin typeface="+mn-lt"/>
                          <a:ea typeface="+mn-ea"/>
                          <a:cs typeface="+mn-cs"/>
                        </a:rPr>
                        <a:t> the available funds are intended for us</a:t>
                      </a:r>
                      <a:endParaRPr lang="en-GB" sz="1800" kern="1200" dirty="0">
                        <a:solidFill>
                          <a:schemeClr val="dk1"/>
                        </a:solidFill>
                        <a:latin typeface="+mn-lt"/>
                        <a:ea typeface="+mn-ea"/>
                        <a:cs typeface="+mn-cs"/>
                      </a:endParaRPr>
                    </a:p>
                  </a:txBody>
                  <a:tcPr anchor="ctr"/>
                </a:tc>
                <a:tc>
                  <a:txBody>
                    <a:bodyPr/>
                    <a:lstStyle/>
                    <a:p>
                      <a:pPr algn="l"/>
                      <a:r>
                        <a:rPr lang="en-US" sz="1800" kern="1200" dirty="0">
                          <a:solidFill>
                            <a:schemeClr val="dk1"/>
                          </a:solidFill>
                          <a:latin typeface="+mn-lt"/>
                          <a:ea typeface="+mn-ea"/>
                          <a:cs typeface="+mn-cs"/>
                        </a:rPr>
                        <a:t>Will the cost of loans or advances be higher</a:t>
                      </a:r>
                      <a:r>
                        <a:rPr lang="pl-PL" sz="1800" kern="1200" dirty="0">
                          <a:solidFill>
                            <a:schemeClr val="dk1"/>
                          </a:solidFill>
                          <a:latin typeface="+mn-lt"/>
                          <a:ea typeface="+mn-ea"/>
                          <a:cs typeface="+mn-cs"/>
                        </a:rPr>
                        <a:t>?</a:t>
                      </a:r>
                      <a:endParaRPr lang="en-GB" sz="1800" kern="1200" dirty="0">
                        <a:solidFill>
                          <a:schemeClr val="dk1"/>
                        </a:solidFill>
                        <a:latin typeface="+mn-lt"/>
                        <a:ea typeface="+mn-ea"/>
                        <a:cs typeface="+mn-cs"/>
                      </a:endParaRPr>
                    </a:p>
                  </a:txBody>
                  <a:tcPr anchor="ctr"/>
                </a:tc>
                <a:extLst>
                  <a:ext uri="{0D108BD9-81ED-4DB2-BD59-A6C34878D82A}">
                    <a16:rowId xmlns:a16="http://schemas.microsoft.com/office/drawing/2014/main" xmlns="" val="10004"/>
                  </a:ext>
                </a:extLst>
              </a:tr>
              <a:tr h="798488">
                <a:tc>
                  <a:txBody>
                    <a:bodyPr/>
                    <a:lstStyle/>
                    <a:p>
                      <a:pPr algn="l"/>
                      <a:r>
                        <a:rPr lang="pl-PL" sz="1800" kern="1200" dirty="0"/>
                        <a:t>Access to </a:t>
                      </a:r>
                      <a:r>
                        <a:rPr lang="en-GB" sz="1800" kern="1200" noProof="0" dirty="0"/>
                        <a:t>workers</a:t>
                      </a:r>
                      <a:r>
                        <a:rPr lang="pl-PL" sz="1800" kern="1200" baseline="0" dirty="0"/>
                        <a:t> </a:t>
                      </a:r>
                      <a:endParaRPr lang="en-GB" sz="1800" kern="1200" dirty="0">
                        <a:solidFill>
                          <a:schemeClr val="dk1"/>
                        </a:solidFill>
                        <a:latin typeface="+mn-lt"/>
                        <a:ea typeface="+mn-ea"/>
                        <a:cs typeface="+mn-cs"/>
                      </a:endParaRPr>
                    </a:p>
                  </a:txBody>
                  <a:tcPr anchor="ctr"/>
                </a:tc>
                <a:tc>
                  <a:txBody>
                    <a:bodyPr/>
                    <a:lstStyle/>
                    <a:p>
                      <a:pPr algn="l"/>
                      <a:r>
                        <a:rPr lang="en-US" sz="1800" kern="1200" dirty="0">
                          <a:solidFill>
                            <a:schemeClr val="dk1"/>
                          </a:solidFill>
                          <a:latin typeface="+mn-lt"/>
                          <a:ea typeface="+mn-ea"/>
                          <a:cs typeface="+mn-cs"/>
                        </a:rPr>
                        <a:t>Will there be permanent access to employees?</a:t>
                      </a:r>
                      <a:endParaRPr lang="en-GB" sz="1800" kern="1200" dirty="0">
                        <a:solidFill>
                          <a:schemeClr val="dk1"/>
                        </a:solidFill>
                        <a:latin typeface="+mn-lt"/>
                        <a:ea typeface="+mn-ea"/>
                        <a:cs typeface="+mn-cs"/>
                      </a:endParaRPr>
                    </a:p>
                  </a:txBody>
                  <a:tcPr anchor="ctr"/>
                </a:tc>
                <a:tc>
                  <a:txBody>
                    <a:bodyPr/>
                    <a:lstStyle/>
                    <a:p>
                      <a:pPr algn="l"/>
                      <a:r>
                        <a:rPr lang="en-US" sz="1800" kern="1200" dirty="0">
                          <a:solidFill>
                            <a:schemeClr val="dk1"/>
                          </a:solidFill>
                          <a:latin typeface="+mn-lt"/>
                          <a:ea typeface="+mn-ea"/>
                          <a:cs typeface="+mn-cs"/>
                        </a:rPr>
                        <a:t>Will the employees want to be hired?</a:t>
                      </a:r>
                      <a:endParaRPr lang="en-GB" sz="1800" kern="1200" dirty="0">
                        <a:solidFill>
                          <a:schemeClr val="dk1"/>
                        </a:solidFill>
                        <a:latin typeface="+mn-lt"/>
                        <a:ea typeface="+mn-ea"/>
                        <a:cs typeface="+mn-cs"/>
                      </a:endParaRPr>
                    </a:p>
                  </a:txBody>
                  <a:tcPr anchor="ctr"/>
                </a:tc>
                <a:tc>
                  <a:txBody>
                    <a:bodyPr/>
                    <a:lstStyle/>
                    <a:p>
                      <a:pPr algn="l"/>
                      <a:r>
                        <a:rPr lang="en-US" sz="1800" kern="1200" dirty="0">
                          <a:solidFill>
                            <a:schemeClr val="dk1"/>
                          </a:solidFill>
                          <a:latin typeface="+mn-lt"/>
                          <a:ea typeface="+mn-ea"/>
                          <a:cs typeface="+mn-cs"/>
                        </a:rPr>
                        <a:t>Can we lose employees, can they leave their jobs to compete?</a:t>
                      </a:r>
                      <a:endParaRPr lang="en-GB" sz="1800" kern="1200" dirty="0">
                        <a:solidFill>
                          <a:schemeClr val="dk1"/>
                        </a:solidFill>
                        <a:latin typeface="+mn-lt"/>
                        <a:ea typeface="+mn-ea"/>
                        <a:cs typeface="+mn-cs"/>
                      </a:endParaRPr>
                    </a:p>
                  </a:txBody>
                  <a:tcPr anchor="ctr"/>
                </a:tc>
                <a:extLst>
                  <a:ext uri="{0D108BD9-81ED-4DB2-BD59-A6C34878D82A}">
                    <a16:rowId xmlns:a16="http://schemas.microsoft.com/office/drawing/2014/main" xmlns="" val="10005"/>
                  </a:ext>
                </a:extLst>
              </a:tr>
            </a:tbl>
          </a:graphicData>
        </a:graphic>
      </p:graphicFrame>
      <p:sp>
        <p:nvSpPr>
          <p:cNvPr id="9" name="Prostokąt 8">
            <a:extLst>
              <a:ext uri="{FF2B5EF4-FFF2-40B4-BE49-F238E27FC236}">
                <a16:creationId xmlns:a16="http://schemas.microsoft.com/office/drawing/2014/main" xmlns="" id="{5E315086-2F63-4627-8B0E-B987800E0E16}"/>
              </a:ext>
            </a:extLst>
          </p:cNvPr>
          <p:cNvSpPr/>
          <p:nvPr/>
        </p:nvSpPr>
        <p:spPr>
          <a:xfrm>
            <a:off x="10666133" y="5862188"/>
            <a:ext cx="1525867" cy="307777"/>
          </a:xfrm>
          <a:prstGeom prst="rect">
            <a:avLst/>
          </a:prstGeom>
        </p:spPr>
        <p:txBody>
          <a:bodyPr wrap="none">
            <a:spAutoFit/>
          </a:bodyPr>
          <a:lstStyle/>
          <a:p>
            <a:r>
              <a:rPr lang="en-GB" sz="1400" dirty="0"/>
              <a:t>Source: own study</a:t>
            </a:r>
          </a:p>
        </p:txBody>
      </p:sp>
      <p:sp>
        <p:nvSpPr>
          <p:cNvPr id="13" name="Rectangle 9">
            <a:extLst>
              <a:ext uri="{FF2B5EF4-FFF2-40B4-BE49-F238E27FC236}">
                <a16:creationId xmlns="" xmlns:a16="http://schemas.microsoft.com/office/drawing/2014/main" xmlns:lc="http://schemas.openxmlformats.org/drawingml/2006/lockedCanvas" id="{D3F154E4-91BF-454F-8191-5E87AB70BB61}"/>
              </a:ext>
            </a:extLst>
          </p:cNvPr>
          <p:cNvSpPr/>
          <p:nvPr/>
        </p:nvSpPr>
        <p:spPr>
          <a:xfrm>
            <a:off x="1806129" y="6119336"/>
            <a:ext cx="4577980" cy="738664"/>
          </a:xfrm>
          <a:prstGeom prst="rect">
            <a:avLst/>
          </a:prstGeom>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This project has been funded with support from the European Commission. This document and its contents reflect the views only of the authors, and the Commission cannot be held responsible for any use which may be made of the information contained therein</a:t>
            </a:r>
            <a:r>
              <a:rPr lang="en-US" sz="1050" dirty="0">
                <a:latin typeface="Calibri" panose="020F0502020204030204" pitchFamily="34" charset="0"/>
                <a:ea typeface="Calibri" panose="020F0502020204030204" pitchFamily="34" charset="0"/>
                <a:cs typeface="Times New Roman" panose="02020603050405020304" pitchFamily="18" charset="0"/>
              </a:rPr>
              <a:t>​</a:t>
            </a:r>
            <a:endParaRPr lang="en-US" sz="105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6" name="Picture 14">
            <a:extLst>
              <a:ext uri="{FF2B5EF4-FFF2-40B4-BE49-F238E27FC236}">
                <a16:creationId xmlns="" xmlns:a16="http://schemas.microsoft.com/office/drawing/2014/main" xmlns:lc="http://schemas.openxmlformats.org/drawingml/2006/lockedCanvas" id="{EDA58C0D-332B-4CA6-B51B-6306B590E425}"/>
              </a:ext>
            </a:extLst>
          </p:cNvPr>
          <p:cNvPicPr>
            <a:picLocks noChangeAspect="1"/>
          </p:cNvPicPr>
          <p:nvPr/>
        </p:nvPicPr>
        <p:blipFill>
          <a:blip r:embed="rId3" cstate="print"/>
          <a:stretch>
            <a:fillRect/>
          </a:stretch>
        </p:blipFill>
        <p:spPr>
          <a:xfrm>
            <a:off x="71846" y="6301315"/>
            <a:ext cx="1755570" cy="398758"/>
          </a:xfrm>
          <a:prstGeom prst="rect">
            <a:avLst/>
          </a:prstGeom>
        </p:spPr>
      </p:pic>
      <p:sp>
        <p:nvSpPr>
          <p:cNvPr id="17" name="CasellaDiTesto 17"/>
          <p:cNvSpPr txBox="1"/>
          <p:nvPr/>
        </p:nvSpPr>
        <p:spPr>
          <a:xfrm>
            <a:off x="7326893" y="6148223"/>
            <a:ext cx="4975588" cy="738664"/>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050" dirty="0">
                <a:latin typeface="Calibri" panose="020F0502020204030204" pitchFamily="34" charset="0"/>
                <a:cs typeface="Calibri" panose="020F0502020204030204" pitchFamily="34" charset="0"/>
              </a:rPr>
              <a:t>Legal description – Creative Commons licensing: The materials published on the </a:t>
            </a:r>
            <a:r>
              <a:rPr lang="en-US" sz="1050" dirty="0" err="1">
                <a:latin typeface="Calibri" panose="020F0502020204030204" pitchFamily="34" charset="0"/>
                <a:cs typeface="Calibri" panose="020F0502020204030204" pitchFamily="34" charset="0"/>
              </a:rPr>
              <a:t>EntreComp</a:t>
            </a:r>
            <a:r>
              <a:rPr lang="en-US" sz="1050" dirty="0">
                <a:latin typeface="Calibri" panose="020F0502020204030204" pitchFamily="34" charset="0"/>
                <a:cs typeface="Calibri" panose="020F0502020204030204" pitchFamily="34" charset="0"/>
              </a:rPr>
              <a:t> project website are classified as Open Educational Resources' (OER) and can be freely (without permission of their creators): downloaded, used, reused, copied, adapted, and shared by users, with information about the source of their origin</a:t>
            </a:r>
            <a:r>
              <a:rPr lang="en-US" sz="1050" dirty="0" smtClean="0">
                <a:latin typeface="Calibri" panose="020F0502020204030204" pitchFamily="34" charset="0"/>
                <a:cs typeface="Calibri" panose="020F0502020204030204" pitchFamily="34" charset="0"/>
              </a:rPr>
              <a:t>.</a:t>
            </a:r>
            <a:endParaRPr lang="en-US" sz="1050" dirty="0">
              <a:latin typeface="Calibri" panose="020F0502020204030204" pitchFamily="34" charset="0"/>
              <a:cs typeface="Calibri" panose="020F0502020204030204" pitchFamily="34" charset="0"/>
            </a:endParaRPr>
          </a:p>
        </p:txBody>
      </p:sp>
      <p:pic>
        <p:nvPicPr>
          <p:cNvPr id="18" name="Immagin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V="1">
            <a:off x="6384109" y="6314377"/>
            <a:ext cx="976864" cy="348582"/>
          </a:xfrm>
          <a:prstGeom prst="rect">
            <a:avLst/>
          </a:prstGeom>
        </p:spPr>
      </p:pic>
    </p:spTree>
    <p:extLst>
      <p:ext uri="{BB962C8B-B14F-4D97-AF65-F5344CB8AC3E}">
        <p14:creationId xmlns:p14="http://schemas.microsoft.com/office/powerpoint/2010/main" val="32384986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a16="http://schemas.microsoft.com/office/drawing/2014/main" xmlns=""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a16="http://schemas.microsoft.com/office/drawing/2014/main" xmlns="" id="{36560260-39B2-4C92-B815-0A5BB23A7859}"/>
              </a:ext>
            </a:extLst>
          </p:cNvPr>
          <p:cNvSpPr txBox="1"/>
          <p:nvPr/>
        </p:nvSpPr>
        <p:spPr>
          <a:xfrm>
            <a:off x="2671084" y="9781"/>
            <a:ext cx="9314087" cy="830997"/>
          </a:xfrm>
          <a:prstGeom prst="rect">
            <a:avLst/>
          </a:prstGeom>
          <a:noFill/>
        </p:spPr>
        <p:txBody>
          <a:bodyPr wrap="square" rtlCol="0">
            <a:spAutoFit/>
          </a:bodyPr>
          <a:lstStyle/>
          <a:p>
            <a:pPr algn="just"/>
            <a:r>
              <a:rPr lang="pl-PL" sz="4800" b="1" dirty="0">
                <a:cs typeface="Arial" panose="020B0604020202020204" pitchFamily="34" charset="0"/>
              </a:rPr>
              <a:t>Obstacles in doing business</a:t>
            </a:r>
            <a:r>
              <a:rPr lang="it-IT" sz="4800" b="1" dirty="0">
                <a:cs typeface="Arial" panose="020B0604020202020204" pitchFamily="34" charset="0"/>
              </a:rPr>
              <a:t> pt.3</a:t>
            </a:r>
            <a:endParaRPr lang="en-GB" sz="4800" b="1" dirty="0">
              <a:cs typeface="Arial" panose="020B0604020202020204" pitchFamily="34" charset="0"/>
            </a:endParaRPr>
          </a:p>
        </p:txBody>
      </p:sp>
      <p:sp>
        <p:nvSpPr>
          <p:cNvPr id="13" name="CasellaDiTesto 12">
            <a:extLst>
              <a:ext uri="{FF2B5EF4-FFF2-40B4-BE49-F238E27FC236}">
                <a16:creationId xmlns:a16="http://schemas.microsoft.com/office/drawing/2014/main" xmlns="" id="{68DE762D-1903-4033-9C77-D088FA1FE6CB}"/>
              </a:ext>
            </a:extLst>
          </p:cNvPr>
          <p:cNvSpPr txBox="1"/>
          <p:nvPr/>
        </p:nvSpPr>
        <p:spPr>
          <a:xfrm>
            <a:off x="387531" y="1460139"/>
            <a:ext cx="5441769" cy="4493538"/>
          </a:xfrm>
          <a:prstGeom prst="rect">
            <a:avLst/>
          </a:prstGeom>
          <a:noFill/>
        </p:spPr>
        <p:txBody>
          <a:bodyPr wrap="square" rtlCol="0">
            <a:spAutoFit/>
          </a:bodyPr>
          <a:lstStyle/>
          <a:p>
            <a:pPr algn="just"/>
            <a:r>
              <a:rPr lang="en-US" sz="2200" b="1" dirty="0">
                <a:cs typeface="Arial" panose="020B0604020202020204" pitchFamily="34" charset="0"/>
                <a:sym typeface="Wingdings" panose="05000000000000000000" pitchFamily="2" charset="2"/>
              </a:rPr>
              <a:t>A SWOT Analysis perspective</a:t>
            </a:r>
          </a:p>
          <a:p>
            <a:pPr algn="just"/>
            <a:endParaRPr lang="en-US" sz="2200" b="1" dirty="0">
              <a:cs typeface="Arial" panose="020B0604020202020204" pitchFamily="34" charset="0"/>
              <a:sym typeface="Wingdings" panose="05000000000000000000" pitchFamily="2" charset="2"/>
            </a:endParaRPr>
          </a:p>
          <a:p>
            <a:pPr algn="just"/>
            <a:r>
              <a:rPr lang="en-US" sz="2200" dirty="0">
                <a:cs typeface="Arial" panose="020B0604020202020204" pitchFamily="34" charset="0"/>
                <a:sym typeface="Wingdings" panose="05000000000000000000" pitchFamily="2" charset="2"/>
              </a:rPr>
              <a:t>SWOT stands for Strengths, Weaknesses, Opportunities, and Threats</a:t>
            </a:r>
            <a:r>
              <a:rPr lang="pl-PL" sz="2200" dirty="0">
                <a:cs typeface="Arial" panose="020B0604020202020204" pitchFamily="34" charset="0"/>
                <a:sym typeface="Wingdings" panose="05000000000000000000" pitchFamily="2" charset="2"/>
              </a:rPr>
              <a:t>. It is </a:t>
            </a:r>
            <a:r>
              <a:rPr lang="en-US" sz="2200" dirty="0">
                <a:cs typeface="Arial" panose="020B0604020202020204" pitchFamily="34" charset="0"/>
                <a:sym typeface="Wingdings" panose="05000000000000000000" pitchFamily="2" charset="2"/>
              </a:rPr>
              <a:t>a technique for assessing these four aspects of your business</a:t>
            </a:r>
            <a:r>
              <a:rPr lang="en-US" sz="2200" dirty="0"/>
              <a:t>.</a:t>
            </a:r>
            <a:endParaRPr lang="pl-PL" sz="2200" dirty="0"/>
          </a:p>
          <a:p>
            <a:pPr algn="just"/>
            <a:endParaRPr lang="pl-PL" sz="2200" dirty="0"/>
          </a:p>
          <a:p>
            <a:pPr algn="just"/>
            <a:r>
              <a:rPr lang="en-US" sz="2200" dirty="0">
                <a:cs typeface="Arial" panose="020B0604020202020204" pitchFamily="34" charset="0"/>
                <a:sym typeface="Wingdings" panose="05000000000000000000" pitchFamily="2" charset="2"/>
              </a:rPr>
              <a:t>Conducting a SWOT analysis is a powerful way to evaluate your company or project</a:t>
            </a:r>
            <a:r>
              <a:rPr lang="it-IT" sz="2200" dirty="0">
                <a:cs typeface="Arial" panose="020B0604020202020204" pitchFamily="34" charset="0"/>
                <a:sym typeface="Wingdings" panose="05000000000000000000" pitchFamily="2" charset="2"/>
              </a:rPr>
              <a:t>.</a:t>
            </a:r>
            <a:endParaRPr lang="pl-PL" sz="2200" dirty="0">
              <a:cs typeface="Arial" panose="020B0604020202020204" pitchFamily="34" charset="0"/>
              <a:sym typeface="Wingdings" panose="05000000000000000000" pitchFamily="2" charset="2"/>
            </a:endParaRPr>
          </a:p>
          <a:p>
            <a:pPr algn="just"/>
            <a:r>
              <a:rPr lang="en-US" sz="2200" dirty="0">
                <a:cs typeface="Arial" panose="020B0604020202020204" pitchFamily="34" charset="0"/>
                <a:sym typeface="Wingdings" panose="05000000000000000000" pitchFamily="2" charset="2"/>
              </a:rPr>
              <a:t>The primary objective of a SWOT analysis is to help organizations develop a full awareness of all the factors involved in making a business decision.</a:t>
            </a:r>
            <a:endParaRPr lang="en-GB" sz="2200" dirty="0"/>
          </a:p>
        </p:txBody>
      </p:sp>
      <p:pic>
        <p:nvPicPr>
          <p:cNvPr id="14" name="Picture 13">
            <a:extLst>
              <a:ext uri="{FF2B5EF4-FFF2-40B4-BE49-F238E27FC236}">
                <a16:creationId xmlns:a16="http://schemas.microsoft.com/office/drawing/2014/main" xmlns="" id="{AC82B15C-9518-4DF3-B7F1-432948ADC0C5}"/>
              </a:ext>
            </a:extLst>
          </p:cNvPr>
          <p:cNvPicPr>
            <a:picLocks noChangeAspect="1"/>
          </p:cNvPicPr>
          <p:nvPr/>
        </p:nvPicPr>
        <p:blipFill>
          <a:blip r:embed="rId2" cstate="print"/>
          <a:stretch>
            <a:fillRect/>
          </a:stretch>
        </p:blipFill>
        <p:spPr>
          <a:xfrm>
            <a:off x="71846" y="111008"/>
            <a:ext cx="2246811" cy="628544"/>
          </a:xfrm>
          <a:prstGeom prst="rect">
            <a:avLst/>
          </a:prstGeom>
        </p:spPr>
      </p:pic>
      <p:pic>
        <p:nvPicPr>
          <p:cNvPr id="8" name="Picture 3" descr="C:\Users\Dell\Documents\ERASMUS_KA2\KONSPEKTY SZKOLEŃ\grafiki\swot_finver.png">
            <a:extLst>
              <a:ext uri="{FF2B5EF4-FFF2-40B4-BE49-F238E27FC236}">
                <a16:creationId xmlns:a16="http://schemas.microsoft.com/office/drawing/2014/main" xmlns="" id="{DEB60F26-D17B-4FC4-AAFC-96E25C36D47F}"/>
              </a:ext>
            </a:extLst>
          </p:cNvPr>
          <p:cNvPicPr>
            <a:picLocks noChangeAspect="1" noChangeArrowheads="1"/>
          </p:cNvPicPr>
          <p:nvPr/>
        </p:nvPicPr>
        <p:blipFill>
          <a:blip r:embed="rId3" cstate="print"/>
          <a:srcRect/>
          <a:stretch>
            <a:fillRect/>
          </a:stretch>
        </p:blipFill>
        <p:spPr bwMode="auto">
          <a:xfrm>
            <a:off x="6400801" y="1215852"/>
            <a:ext cx="5644160" cy="4762918"/>
          </a:xfrm>
          <a:prstGeom prst="rect">
            <a:avLst/>
          </a:prstGeom>
          <a:noFill/>
        </p:spPr>
      </p:pic>
      <p:sp>
        <p:nvSpPr>
          <p:cNvPr id="9" name="Prostokąt 11">
            <a:extLst>
              <a:ext uri="{FF2B5EF4-FFF2-40B4-BE49-F238E27FC236}">
                <a16:creationId xmlns:a16="http://schemas.microsoft.com/office/drawing/2014/main" xmlns="" id="{9C694FFA-954A-472F-B3E2-BC8723A02347}"/>
              </a:ext>
            </a:extLst>
          </p:cNvPr>
          <p:cNvSpPr/>
          <p:nvPr/>
        </p:nvSpPr>
        <p:spPr>
          <a:xfrm>
            <a:off x="7156898" y="5896812"/>
            <a:ext cx="5315578" cy="276999"/>
          </a:xfrm>
          <a:prstGeom prst="rect">
            <a:avLst/>
          </a:prstGeom>
        </p:spPr>
        <p:txBody>
          <a:bodyPr wrap="square">
            <a:spAutoFit/>
          </a:bodyPr>
          <a:lstStyle/>
          <a:p>
            <a:r>
              <a:rPr lang="en-GB" sz="1200" dirty="0"/>
              <a:t>Source: https://www.wordstream.com/blog/ws/2017/12/20/swot-analysis</a:t>
            </a:r>
          </a:p>
        </p:txBody>
      </p:sp>
      <p:sp>
        <p:nvSpPr>
          <p:cNvPr id="16" name="Rectangle 9">
            <a:extLst>
              <a:ext uri="{FF2B5EF4-FFF2-40B4-BE49-F238E27FC236}">
                <a16:creationId xmlns="" xmlns:a16="http://schemas.microsoft.com/office/drawing/2014/main" xmlns:lc="http://schemas.openxmlformats.org/drawingml/2006/lockedCanvas" id="{D3F154E4-91BF-454F-8191-5E87AB70BB61}"/>
              </a:ext>
            </a:extLst>
          </p:cNvPr>
          <p:cNvSpPr/>
          <p:nvPr/>
        </p:nvSpPr>
        <p:spPr>
          <a:xfrm>
            <a:off x="1806129" y="6119336"/>
            <a:ext cx="4577980" cy="738664"/>
          </a:xfrm>
          <a:prstGeom prst="rect">
            <a:avLst/>
          </a:prstGeom>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This project has been funded with support from the European Commission. This document and its contents reflect the views only of the authors, and the Commission cannot be held responsible for any use which may be made of the information contained therein</a:t>
            </a:r>
            <a:r>
              <a:rPr lang="en-US" sz="1050" dirty="0">
                <a:latin typeface="Calibri" panose="020F0502020204030204" pitchFamily="34" charset="0"/>
                <a:ea typeface="Calibri" panose="020F0502020204030204" pitchFamily="34" charset="0"/>
                <a:cs typeface="Times New Roman" panose="02020603050405020304" pitchFamily="18" charset="0"/>
              </a:rPr>
              <a:t>​</a:t>
            </a:r>
            <a:endParaRPr lang="en-US" sz="105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7" name="Picture 14">
            <a:extLst>
              <a:ext uri="{FF2B5EF4-FFF2-40B4-BE49-F238E27FC236}">
                <a16:creationId xmlns="" xmlns:a16="http://schemas.microsoft.com/office/drawing/2014/main" xmlns:lc="http://schemas.openxmlformats.org/drawingml/2006/lockedCanvas" id="{EDA58C0D-332B-4CA6-B51B-6306B590E425}"/>
              </a:ext>
            </a:extLst>
          </p:cNvPr>
          <p:cNvPicPr>
            <a:picLocks noChangeAspect="1"/>
          </p:cNvPicPr>
          <p:nvPr/>
        </p:nvPicPr>
        <p:blipFill>
          <a:blip r:embed="rId4" cstate="print"/>
          <a:stretch>
            <a:fillRect/>
          </a:stretch>
        </p:blipFill>
        <p:spPr>
          <a:xfrm>
            <a:off x="71846" y="6301315"/>
            <a:ext cx="1755570" cy="398758"/>
          </a:xfrm>
          <a:prstGeom prst="rect">
            <a:avLst/>
          </a:prstGeom>
        </p:spPr>
      </p:pic>
      <p:sp>
        <p:nvSpPr>
          <p:cNvPr id="18" name="CasellaDiTesto 17"/>
          <p:cNvSpPr txBox="1"/>
          <p:nvPr/>
        </p:nvSpPr>
        <p:spPr>
          <a:xfrm>
            <a:off x="7326893" y="6148223"/>
            <a:ext cx="4975588" cy="738664"/>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050" dirty="0">
                <a:latin typeface="Calibri" panose="020F0502020204030204" pitchFamily="34" charset="0"/>
                <a:cs typeface="Calibri" panose="020F0502020204030204" pitchFamily="34" charset="0"/>
              </a:rPr>
              <a:t>Legal description – Creative Commons licensing: The materials published on the </a:t>
            </a:r>
            <a:r>
              <a:rPr lang="en-US" sz="1050" dirty="0" err="1">
                <a:latin typeface="Calibri" panose="020F0502020204030204" pitchFamily="34" charset="0"/>
                <a:cs typeface="Calibri" panose="020F0502020204030204" pitchFamily="34" charset="0"/>
              </a:rPr>
              <a:t>EntreComp</a:t>
            </a:r>
            <a:r>
              <a:rPr lang="en-US" sz="1050" dirty="0">
                <a:latin typeface="Calibri" panose="020F0502020204030204" pitchFamily="34" charset="0"/>
                <a:cs typeface="Calibri" panose="020F0502020204030204" pitchFamily="34" charset="0"/>
              </a:rPr>
              <a:t> project website are classified as Open Educational Resources' (OER) and can be freely (without permission of their creators): downloaded, used, reused, copied, adapted, and shared by users, with information about the source of their origin</a:t>
            </a:r>
            <a:r>
              <a:rPr lang="en-US" sz="1050" dirty="0" smtClean="0">
                <a:latin typeface="Calibri" panose="020F0502020204030204" pitchFamily="34" charset="0"/>
                <a:cs typeface="Calibri" panose="020F0502020204030204" pitchFamily="34" charset="0"/>
              </a:rPr>
              <a:t>.</a:t>
            </a:r>
            <a:endParaRPr lang="en-US" sz="1050" dirty="0">
              <a:latin typeface="Calibri" panose="020F0502020204030204" pitchFamily="34" charset="0"/>
              <a:cs typeface="Calibri" panose="020F0502020204030204" pitchFamily="34" charset="0"/>
            </a:endParaRPr>
          </a:p>
        </p:txBody>
      </p:sp>
      <p:pic>
        <p:nvPicPr>
          <p:cNvPr id="19" name="Immagine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V="1">
            <a:off x="6384109" y="6314377"/>
            <a:ext cx="976864" cy="348582"/>
          </a:xfrm>
          <a:prstGeom prst="rect">
            <a:avLst/>
          </a:prstGeom>
        </p:spPr>
      </p:pic>
    </p:spTree>
    <p:extLst>
      <p:ext uri="{BB962C8B-B14F-4D97-AF65-F5344CB8AC3E}">
        <p14:creationId xmlns:p14="http://schemas.microsoft.com/office/powerpoint/2010/main" val="39207296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78CF944C-90D7-4E05-A45D-9A021A21BA9B}"/>
              </a:ext>
            </a:extLst>
          </p:cNvPr>
          <p:cNvPicPr>
            <a:picLocks noChangeAspect="1"/>
          </p:cNvPicPr>
          <p:nvPr/>
        </p:nvPicPr>
        <p:blipFill>
          <a:blip r:embed="rId2" cstate="print"/>
          <a:stretch>
            <a:fillRect/>
          </a:stretch>
        </p:blipFill>
        <p:spPr>
          <a:xfrm>
            <a:off x="4322200" y="39200"/>
            <a:ext cx="3547601" cy="3255635"/>
          </a:xfrm>
          <a:prstGeom prst="rect">
            <a:avLst/>
          </a:prstGeom>
        </p:spPr>
      </p:pic>
      <p:pic>
        <p:nvPicPr>
          <p:cNvPr id="6" name="Picture 5">
            <a:extLst>
              <a:ext uri="{FF2B5EF4-FFF2-40B4-BE49-F238E27FC236}">
                <a16:creationId xmlns:a16="http://schemas.microsoft.com/office/drawing/2014/main" xmlns="" id="{EEB9CAE6-1F3B-4B21-914E-48C152BC7073}"/>
              </a:ext>
            </a:extLst>
          </p:cNvPr>
          <p:cNvPicPr>
            <a:picLocks noChangeAspect="1"/>
          </p:cNvPicPr>
          <p:nvPr/>
        </p:nvPicPr>
        <p:blipFill>
          <a:blip r:embed="rId3" cstate="print"/>
          <a:stretch>
            <a:fillRect/>
          </a:stretch>
        </p:blipFill>
        <p:spPr>
          <a:xfrm>
            <a:off x="202473" y="0"/>
            <a:ext cx="2886891" cy="807606"/>
          </a:xfrm>
          <a:prstGeom prst="rect">
            <a:avLst/>
          </a:prstGeom>
        </p:spPr>
      </p:pic>
      <p:sp>
        <p:nvSpPr>
          <p:cNvPr id="8" name="CasellaDiTesto 11">
            <a:extLst>
              <a:ext uri="{FF2B5EF4-FFF2-40B4-BE49-F238E27FC236}">
                <a16:creationId xmlns:a16="http://schemas.microsoft.com/office/drawing/2014/main" xmlns="" id="{A40DE74E-6CAB-4B5B-BA23-508F110CA1BB}"/>
              </a:ext>
            </a:extLst>
          </p:cNvPr>
          <p:cNvSpPr txBox="1"/>
          <p:nvPr/>
        </p:nvSpPr>
        <p:spPr>
          <a:xfrm>
            <a:off x="264524" y="3227885"/>
            <a:ext cx="11662953" cy="1754326"/>
          </a:xfrm>
          <a:prstGeom prst="rect">
            <a:avLst/>
          </a:prstGeom>
          <a:noFill/>
        </p:spPr>
        <p:txBody>
          <a:bodyPr wrap="square" rtlCol="0">
            <a:spAutoFit/>
          </a:bodyPr>
          <a:lstStyle/>
          <a:p>
            <a:pPr algn="ctr"/>
            <a:r>
              <a:rPr lang="en-GB" sz="4400" b="1" dirty="0"/>
              <a:t>3.3 Coping with uncertainty, ambiguity and risk </a:t>
            </a:r>
          </a:p>
          <a:p>
            <a:pPr algn="ctr"/>
            <a:endParaRPr lang="en-GB" sz="1600" b="1" dirty="0"/>
          </a:p>
          <a:p>
            <a:pPr algn="ctr"/>
            <a:r>
              <a:rPr lang="en-GB" sz="4400" b="1" dirty="0"/>
              <a:t>3.3.B The decision-making process </a:t>
            </a:r>
          </a:p>
        </p:txBody>
      </p:sp>
      <p:sp>
        <p:nvSpPr>
          <p:cNvPr id="9" name="Rectangle 9">
            <a:extLst>
              <a:ext uri="{FF2B5EF4-FFF2-40B4-BE49-F238E27FC236}">
                <a16:creationId xmlns="" xmlns:a16="http://schemas.microsoft.com/office/drawing/2014/main" xmlns:lc="http://schemas.openxmlformats.org/drawingml/2006/lockedCanvas" id="{D3F154E4-91BF-454F-8191-5E87AB70BB61}"/>
              </a:ext>
            </a:extLst>
          </p:cNvPr>
          <p:cNvSpPr/>
          <p:nvPr/>
        </p:nvSpPr>
        <p:spPr>
          <a:xfrm>
            <a:off x="1806129" y="6119336"/>
            <a:ext cx="4577980" cy="738664"/>
          </a:xfrm>
          <a:prstGeom prst="rect">
            <a:avLst/>
          </a:prstGeom>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This project has been funded with support from the European Commission. This document and its contents reflect the views only of the authors, and the Commission cannot be held responsible for any use which may be made of the information contained therein</a:t>
            </a:r>
            <a:r>
              <a:rPr lang="en-US" sz="1050" dirty="0">
                <a:latin typeface="Calibri" panose="020F0502020204030204" pitchFamily="34" charset="0"/>
                <a:ea typeface="Calibri" panose="020F0502020204030204" pitchFamily="34" charset="0"/>
                <a:cs typeface="Times New Roman" panose="02020603050405020304" pitchFamily="18" charset="0"/>
              </a:rPr>
              <a:t>​</a:t>
            </a:r>
            <a:endParaRPr lang="en-US" sz="105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1" name="Picture 14">
            <a:extLst>
              <a:ext uri="{FF2B5EF4-FFF2-40B4-BE49-F238E27FC236}">
                <a16:creationId xmlns="" xmlns:a16="http://schemas.microsoft.com/office/drawing/2014/main" xmlns:lc="http://schemas.openxmlformats.org/drawingml/2006/lockedCanvas" id="{EDA58C0D-332B-4CA6-B51B-6306B590E425}"/>
              </a:ext>
            </a:extLst>
          </p:cNvPr>
          <p:cNvPicPr>
            <a:picLocks noChangeAspect="1"/>
          </p:cNvPicPr>
          <p:nvPr/>
        </p:nvPicPr>
        <p:blipFill>
          <a:blip r:embed="rId4" cstate="print"/>
          <a:stretch>
            <a:fillRect/>
          </a:stretch>
        </p:blipFill>
        <p:spPr>
          <a:xfrm>
            <a:off x="71846" y="6301315"/>
            <a:ext cx="1755570" cy="398758"/>
          </a:xfrm>
          <a:prstGeom prst="rect">
            <a:avLst/>
          </a:prstGeom>
        </p:spPr>
      </p:pic>
      <p:sp>
        <p:nvSpPr>
          <p:cNvPr id="12" name="CasellaDiTesto 17"/>
          <p:cNvSpPr txBox="1"/>
          <p:nvPr/>
        </p:nvSpPr>
        <p:spPr>
          <a:xfrm>
            <a:off x="7326893" y="6148223"/>
            <a:ext cx="4975588" cy="738664"/>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050" dirty="0">
                <a:latin typeface="Calibri" panose="020F0502020204030204" pitchFamily="34" charset="0"/>
                <a:cs typeface="Calibri" panose="020F0502020204030204" pitchFamily="34" charset="0"/>
              </a:rPr>
              <a:t>Legal description – Creative Commons licensing: The materials published on the </a:t>
            </a:r>
            <a:r>
              <a:rPr lang="en-US" sz="1050" dirty="0" err="1">
                <a:latin typeface="Calibri" panose="020F0502020204030204" pitchFamily="34" charset="0"/>
                <a:cs typeface="Calibri" panose="020F0502020204030204" pitchFamily="34" charset="0"/>
              </a:rPr>
              <a:t>EntreComp</a:t>
            </a:r>
            <a:r>
              <a:rPr lang="en-US" sz="1050" dirty="0">
                <a:latin typeface="Calibri" panose="020F0502020204030204" pitchFamily="34" charset="0"/>
                <a:cs typeface="Calibri" panose="020F0502020204030204" pitchFamily="34" charset="0"/>
              </a:rPr>
              <a:t> project website are classified as Open Educational Resources' (OER) and can be freely (without permission of their creators): downloaded, used, reused, copied, adapted, and shared by users, with information about the source of their origin</a:t>
            </a:r>
            <a:r>
              <a:rPr lang="en-US" sz="1050" dirty="0" smtClean="0">
                <a:latin typeface="Calibri" panose="020F0502020204030204" pitchFamily="34" charset="0"/>
                <a:cs typeface="Calibri" panose="020F0502020204030204" pitchFamily="34" charset="0"/>
              </a:rPr>
              <a:t>.</a:t>
            </a:r>
            <a:endParaRPr lang="en-US" sz="1050" dirty="0">
              <a:latin typeface="Calibri" panose="020F0502020204030204" pitchFamily="34" charset="0"/>
              <a:cs typeface="Calibri" panose="020F0502020204030204" pitchFamily="34" charset="0"/>
            </a:endParaRPr>
          </a:p>
        </p:txBody>
      </p:sp>
      <p:pic>
        <p:nvPicPr>
          <p:cNvPr id="13" name="Immagin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V="1">
            <a:off x="6384109" y="6314377"/>
            <a:ext cx="976864" cy="348582"/>
          </a:xfrm>
          <a:prstGeom prst="rect">
            <a:avLst/>
          </a:prstGeom>
        </p:spPr>
      </p:pic>
    </p:spTree>
    <p:extLst>
      <p:ext uri="{BB962C8B-B14F-4D97-AF65-F5344CB8AC3E}">
        <p14:creationId xmlns:p14="http://schemas.microsoft.com/office/powerpoint/2010/main" val="41432074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a16="http://schemas.microsoft.com/office/drawing/2014/main" xmlns=""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a16="http://schemas.microsoft.com/office/drawing/2014/main" xmlns="" id="{36560260-39B2-4C92-B815-0A5BB23A7859}"/>
              </a:ext>
            </a:extLst>
          </p:cNvPr>
          <p:cNvSpPr txBox="1"/>
          <p:nvPr/>
        </p:nvSpPr>
        <p:spPr>
          <a:xfrm>
            <a:off x="2671084" y="9781"/>
            <a:ext cx="9314087" cy="830997"/>
          </a:xfrm>
          <a:prstGeom prst="rect">
            <a:avLst/>
          </a:prstGeom>
          <a:noFill/>
        </p:spPr>
        <p:txBody>
          <a:bodyPr wrap="square" rtlCol="0">
            <a:spAutoFit/>
          </a:bodyPr>
          <a:lstStyle/>
          <a:p>
            <a:pPr algn="just"/>
            <a:r>
              <a:rPr lang="en-GB" sz="4800" b="1" dirty="0">
                <a:cs typeface="Arial" panose="020B0604020202020204" pitchFamily="34" charset="0"/>
              </a:rPr>
              <a:t>Effective decision </a:t>
            </a:r>
            <a:r>
              <a:rPr lang="it-IT" sz="4800" b="1" dirty="0">
                <a:cs typeface="Arial" panose="020B0604020202020204" pitchFamily="34" charset="0"/>
              </a:rPr>
              <a:t>making</a:t>
            </a:r>
            <a:r>
              <a:rPr lang="pl-PL" sz="4800" b="1" dirty="0">
                <a:cs typeface="Arial" panose="020B0604020202020204" pitchFamily="34" charset="0"/>
              </a:rPr>
              <a:t> </a:t>
            </a:r>
            <a:endParaRPr lang="en-GB" sz="4800" b="1" dirty="0">
              <a:cs typeface="Arial" panose="020B0604020202020204" pitchFamily="34" charset="0"/>
            </a:endParaRPr>
          </a:p>
        </p:txBody>
      </p:sp>
      <p:sp>
        <p:nvSpPr>
          <p:cNvPr id="13" name="CasellaDiTesto 12">
            <a:extLst>
              <a:ext uri="{FF2B5EF4-FFF2-40B4-BE49-F238E27FC236}">
                <a16:creationId xmlns:a16="http://schemas.microsoft.com/office/drawing/2014/main" xmlns="" id="{68DE762D-1903-4033-9C77-D088FA1FE6CB}"/>
              </a:ext>
            </a:extLst>
          </p:cNvPr>
          <p:cNvSpPr txBox="1"/>
          <p:nvPr/>
        </p:nvSpPr>
        <p:spPr>
          <a:xfrm>
            <a:off x="387531" y="1460139"/>
            <a:ext cx="11416938" cy="4031873"/>
          </a:xfrm>
          <a:prstGeom prst="rect">
            <a:avLst/>
          </a:prstGeom>
          <a:noFill/>
        </p:spPr>
        <p:txBody>
          <a:bodyPr wrap="square" rtlCol="0">
            <a:spAutoFit/>
          </a:bodyPr>
          <a:lstStyle/>
          <a:p>
            <a:pPr algn="just"/>
            <a:r>
              <a:rPr lang="en-US" sz="3200" dirty="0"/>
              <a:t>Decision making is a vital component of small business success.</a:t>
            </a:r>
          </a:p>
          <a:p>
            <a:pPr algn="just"/>
            <a:endParaRPr lang="en-US" sz="3200" dirty="0"/>
          </a:p>
          <a:p>
            <a:pPr algn="just"/>
            <a:r>
              <a:rPr lang="en-US" sz="3200" dirty="0"/>
              <a:t>Decisions based on a foundation of knowledge and sound reasoning can lead the company into long-term prosperity; conversely, decisions made on the basis of flawed logic, emotionalism, or incomplete information can quickly put a small business out of commission.</a:t>
            </a:r>
          </a:p>
          <a:p>
            <a:pPr algn="just"/>
            <a:endParaRPr lang="en-GB" sz="3200" dirty="0"/>
          </a:p>
        </p:txBody>
      </p:sp>
      <p:pic>
        <p:nvPicPr>
          <p:cNvPr id="14" name="Picture 13">
            <a:extLst>
              <a:ext uri="{FF2B5EF4-FFF2-40B4-BE49-F238E27FC236}">
                <a16:creationId xmlns:a16="http://schemas.microsoft.com/office/drawing/2014/main" xmlns="" id="{AC82B15C-9518-4DF3-B7F1-432948ADC0C5}"/>
              </a:ext>
            </a:extLst>
          </p:cNvPr>
          <p:cNvPicPr>
            <a:picLocks noChangeAspect="1"/>
          </p:cNvPicPr>
          <p:nvPr/>
        </p:nvPicPr>
        <p:blipFill>
          <a:blip r:embed="rId2" cstate="print"/>
          <a:stretch>
            <a:fillRect/>
          </a:stretch>
        </p:blipFill>
        <p:spPr>
          <a:xfrm>
            <a:off x="71846" y="111008"/>
            <a:ext cx="2246811" cy="628544"/>
          </a:xfrm>
          <a:prstGeom prst="rect">
            <a:avLst/>
          </a:prstGeom>
        </p:spPr>
      </p:pic>
      <p:sp>
        <p:nvSpPr>
          <p:cNvPr id="8" name="Rectangle 9">
            <a:extLst>
              <a:ext uri="{FF2B5EF4-FFF2-40B4-BE49-F238E27FC236}">
                <a16:creationId xmlns="" xmlns:a16="http://schemas.microsoft.com/office/drawing/2014/main" xmlns:lc="http://schemas.openxmlformats.org/drawingml/2006/lockedCanvas" id="{D3F154E4-91BF-454F-8191-5E87AB70BB61}"/>
              </a:ext>
            </a:extLst>
          </p:cNvPr>
          <p:cNvSpPr/>
          <p:nvPr/>
        </p:nvSpPr>
        <p:spPr>
          <a:xfrm>
            <a:off x="1806129" y="6119336"/>
            <a:ext cx="4577980" cy="738664"/>
          </a:xfrm>
          <a:prstGeom prst="rect">
            <a:avLst/>
          </a:prstGeom>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This project has been funded with support from the European Commission. This document and its contents reflect the views only of the authors, and the Commission cannot be held responsible for any use which may be made of the information contained therein</a:t>
            </a:r>
            <a:r>
              <a:rPr lang="en-US" sz="1050" dirty="0">
                <a:latin typeface="Calibri" panose="020F0502020204030204" pitchFamily="34" charset="0"/>
                <a:ea typeface="Calibri" panose="020F0502020204030204" pitchFamily="34" charset="0"/>
                <a:cs typeface="Times New Roman" panose="02020603050405020304" pitchFamily="18" charset="0"/>
              </a:rPr>
              <a:t>​</a:t>
            </a:r>
            <a:endParaRPr lang="en-US" sz="105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9" name="Picture 14">
            <a:extLst>
              <a:ext uri="{FF2B5EF4-FFF2-40B4-BE49-F238E27FC236}">
                <a16:creationId xmlns="" xmlns:a16="http://schemas.microsoft.com/office/drawing/2014/main" xmlns:lc="http://schemas.openxmlformats.org/drawingml/2006/lockedCanvas" id="{EDA58C0D-332B-4CA6-B51B-6306B590E425}"/>
              </a:ext>
            </a:extLst>
          </p:cNvPr>
          <p:cNvPicPr>
            <a:picLocks noChangeAspect="1"/>
          </p:cNvPicPr>
          <p:nvPr/>
        </p:nvPicPr>
        <p:blipFill>
          <a:blip r:embed="rId3" cstate="print"/>
          <a:stretch>
            <a:fillRect/>
          </a:stretch>
        </p:blipFill>
        <p:spPr>
          <a:xfrm>
            <a:off x="71846" y="6301315"/>
            <a:ext cx="1755570" cy="398758"/>
          </a:xfrm>
          <a:prstGeom prst="rect">
            <a:avLst/>
          </a:prstGeom>
        </p:spPr>
      </p:pic>
      <p:sp>
        <p:nvSpPr>
          <p:cNvPr id="16" name="CasellaDiTesto 17"/>
          <p:cNvSpPr txBox="1"/>
          <p:nvPr/>
        </p:nvSpPr>
        <p:spPr>
          <a:xfrm>
            <a:off x="7326893" y="6148223"/>
            <a:ext cx="4975588" cy="738664"/>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050" dirty="0">
                <a:latin typeface="Calibri" panose="020F0502020204030204" pitchFamily="34" charset="0"/>
                <a:cs typeface="Calibri" panose="020F0502020204030204" pitchFamily="34" charset="0"/>
              </a:rPr>
              <a:t>Legal description – Creative Commons licensing: The materials published on the </a:t>
            </a:r>
            <a:r>
              <a:rPr lang="en-US" sz="1050" dirty="0" err="1">
                <a:latin typeface="Calibri" panose="020F0502020204030204" pitchFamily="34" charset="0"/>
                <a:cs typeface="Calibri" panose="020F0502020204030204" pitchFamily="34" charset="0"/>
              </a:rPr>
              <a:t>EntreComp</a:t>
            </a:r>
            <a:r>
              <a:rPr lang="en-US" sz="1050" dirty="0">
                <a:latin typeface="Calibri" panose="020F0502020204030204" pitchFamily="34" charset="0"/>
                <a:cs typeface="Calibri" panose="020F0502020204030204" pitchFamily="34" charset="0"/>
              </a:rPr>
              <a:t> project website are classified as Open Educational Resources' (OER) and can be freely (without permission of their creators): downloaded, used, reused, copied, adapted, and shared by users, with information about the source of their origin</a:t>
            </a:r>
            <a:r>
              <a:rPr lang="en-US" sz="1050" dirty="0" smtClean="0">
                <a:latin typeface="Calibri" panose="020F0502020204030204" pitchFamily="34" charset="0"/>
                <a:cs typeface="Calibri" panose="020F0502020204030204" pitchFamily="34" charset="0"/>
              </a:rPr>
              <a:t>.</a:t>
            </a:r>
            <a:endParaRPr lang="en-US" sz="1050" dirty="0">
              <a:latin typeface="Calibri" panose="020F0502020204030204" pitchFamily="34" charset="0"/>
              <a:cs typeface="Calibri" panose="020F0502020204030204" pitchFamily="34" charset="0"/>
            </a:endParaRPr>
          </a:p>
        </p:txBody>
      </p:sp>
      <p:pic>
        <p:nvPicPr>
          <p:cNvPr id="17" name="Immagin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V="1">
            <a:off x="6384109" y="6314377"/>
            <a:ext cx="976864" cy="348582"/>
          </a:xfrm>
          <a:prstGeom prst="rect">
            <a:avLst/>
          </a:prstGeom>
        </p:spPr>
      </p:pic>
    </p:spTree>
    <p:extLst>
      <p:ext uri="{BB962C8B-B14F-4D97-AF65-F5344CB8AC3E}">
        <p14:creationId xmlns:p14="http://schemas.microsoft.com/office/powerpoint/2010/main" val="1240096509"/>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616</TotalTime>
  <Words>4768</Words>
  <Application>Microsoft Office PowerPoint</Application>
  <PresentationFormat>Widescreen</PresentationFormat>
  <Paragraphs>291</Paragraphs>
  <Slides>27</Slides>
  <Notes>0</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27</vt:i4>
      </vt:variant>
    </vt:vector>
  </HeadingPairs>
  <TitlesOfParts>
    <vt:vector size="33" baseType="lpstr">
      <vt:lpstr>Arial</vt:lpstr>
      <vt:lpstr>Calibri</vt:lpstr>
      <vt:lpstr>Calibri Light</vt:lpstr>
      <vt:lpstr>Times New Roman</vt:lpstr>
      <vt:lpstr>Wingdings</vt: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riccardo di marco</dc:creator>
  <cp:lastModifiedBy>Windows User</cp:lastModifiedBy>
  <cp:revision>38</cp:revision>
  <dcterms:created xsi:type="dcterms:W3CDTF">2020-06-03T14:30:57Z</dcterms:created>
  <dcterms:modified xsi:type="dcterms:W3CDTF">2022-06-14T09:24:53Z</dcterms:modified>
</cp:coreProperties>
</file>